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1" r:id="rId5"/>
    <p:sldId id="259"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106DEA"/>
    <a:srgbClr val="0A48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7" d="100"/>
          <a:sy n="167" d="100"/>
        </p:scale>
        <p:origin x="-4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0613C5-FFC7-354F-96E9-BE09E9EECE6F}"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38015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613C5-FFC7-354F-96E9-BE09E9EECE6F}"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1514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613C5-FFC7-354F-96E9-BE09E9EECE6F}"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121433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613C5-FFC7-354F-96E9-BE09E9EECE6F}"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386749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613C5-FFC7-354F-96E9-BE09E9EECE6F}" type="datetimeFigureOut">
              <a:rPr lang="en-US" smtClean="0"/>
              <a:t>7/13/15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323776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0613C5-FFC7-354F-96E9-BE09E9EECE6F}"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183885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613C5-FFC7-354F-96E9-BE09E9EECE6F}" type="datetimeFigureOut">
              <a:rPr lang="en-US" smtClean="0"/>
              <a:t>7/13/15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51732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0613C5-FFC7-354F-96E9-BE09E9EECE6F}" type="datetimeFigureOut">
              <a:rPr lang="en-US" smtClean="0"/>
              <a:t>7/13/15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152792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613C5-FFC7-354F-96E9-BE09E9EECE6F}" type="datetimeFigureOut">
              <a:rPr lang="en-US" smtClean="0"/>
              <a:t>7/13/15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250474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613C5-FFC7-354F-96E9-BE09E9EECE6F}"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427040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613C5-FFC7-354F-96E9-BE09E9EECE6F}" type="datetimeFigureOut">
              <a:rPr lang="en-US" smtClean="0"/>
              <a:t>7/13/15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4038-DF12-DE43-A899-663B4E37C3D9}" type="slidenum">
              <a:rPr lang="en-US" smtClean="0"/>
              <a:t>‹#›</a:t>
            </a:fld>
            <a:endParaRPr lang="en-US"/>
          </a:p>
        </p:txBody>
      </p:sp>
    </p:spTree>
    <p:extLst>
      <p:ext uri="{BB962C8B-B14F-4D97-AF65-F5344CB8AC3E}">
        <p14:creationId xmlns:p14="http://schemas.microsoft.com/office/powerpoint/2010/main" val="2883472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613C5-FFC7-354F-96E9-BE09E9EECE6F}" type="datetimeFigureOut">
              <a:rPr lang="en-US" smtClean="0"/>
              <a:t>7/13/15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D4038-DF12-DE43-A899-663B4E37C3D9}" type="slidenum">
              <a:rPr lang="en-US" smtClean="0"/>
              <a:t>‹#›</a:t>
            </a:fld>
            <a:endParaRPr lang="en-US"/>
          </a:p>
        </p:txBody>
      </p:sp>
    </p:spTree>
    <p:extLst>
      <p:ext uri="{BB962C8B-B14F-4D97-AF65-F5344CB8AC3E}">
        <p14:creationId xmlns:p14="http://schemas.microsoft.com/office/powerpoint/2010/main" val="347379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it.ly/1HYJt6i"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eb.har.com/newsro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har.com/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28097"/>
            <a:ext cx="9144000" cy="1095254"/>
          </a:xfrm>
          <a:prstGeom prst="roundRect">
            <a:avLst/>
          </a:prstGeom>
          <a:solidFill>
            <a:srgbClr val="0A48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998" y="128097"/>
            <a:ext cx="7236005" cy="1095254"/>
          </a:xfrm>
        </p:spPr>
        <p:txBody>
          <a:bodyPr>
            <a:normAutofit fontScale="90000"/>
          </a:bodyPr>
          <a:lstStyle/>
          <a:p>
            <a:r>
              <a:rPr lang="en-US" sz="5400" dirty="0" smtClean="0">
                <a:solidFill>
                  <a:schemeClr val="bg1"/>
                </a:solidFill>
                <a:latin typeface="Arial"/>
                <a:cs typeface="Arial"/>
              </a:rPr>
              <a:t>The EDGE</a:t>
            </a:r>
            <a:r>
              <a:rPr lang="en-US" dirty="0" smtClean="0">
                <a:solidFill>
                  <a:schemeClr val="tx1">
                    <a:lumMod val="65000"/>
                    <a:lumOff val="35000"/>
                  </a:schemeClr>
                </a:solidFill>
                <a:latin typeface="Arial"/>
                <a:cs typeface="Arial"/>
              </a:rPr>
              <a:t/>
            </a:r>
            <a:br>
              <a:rPr lang="en-US" dirty="0" smtClean="0">
                <a:solidFill>
                  <a:schemeClr val="tx1">
                    <a:lumMod val="65000"/>
                    <a:lumOff val="35000"/>
                  </a:schemeClr>
                </a:solidFill>
                <a:latin typeface="Arial"/>
                <a:cs typeface="Arial"/>
              </a:rPr>
            </a:br>
            <a:r>
              <a:rPr lang="en-US" sz="1800" dirty="0" smtClean="0">
                <a:solidFill>
                  <a:schemeClr val="bg1"/>
                </a:solidFill>
                <a:latin typeface="Arial"/>
                <a:cs typeface="Arial"/>
              </a:rPr>
              <a:t>Information and news that gives you an edge in the real estate business</a:t>
            </a:r>
            <a:endParaRPr lang="en-US" sz="1800" dirty="0">
              <a:solidFill>
                <a:schemeClr val="bg1"/>
              </a:solidFill>
              <a:latin typeface="Arial"/>
              <a:cs typeface="Arial"/>
            </a:endParaRPr>
          </a:p>
        </p:txBody>
      </p:sp>
      <p:sp>
        <p:nvSpPr>
          <p:cNvPr id="3" name="Subtitle 2"/>
          <p:cNvSpPr>
            <a:spLocks noGrp="1"/>
          </p:cNvSpPr>
          <p:nvPr>
            <p:ph type="subTitle" idx="1"/>
          </p:nvPr>
        </p:nvSpPr>
        <p:spPr>
          <a:xfrm>
            <a:off x="2223554" y="2663390"/>
            <a:ext cx="4696892" cy="614982"/>
          </a:xfrm>
        </p:spPr>
        <p:txBody>
          <a:bodyPr>
            <a:normAutofit/>
          </a:bodyPr>
          <a:lstStyle/>
          <a:p>
            <a:r>
              <a:rPr lang="en-US" sz="2800" dirty="0" smtClean="0">
                <a:solidFill>
                  <a:schemeClr val="bg1">
                    <a:lumMod val="50000"/>
                  </a:schemeClr>
                </a:solidFill>
                <a:latin typeface="Arial"/>
                <a:cs typeface="Arial"/>
              </a:rPr>
              <a:t>In This Week’s “The EDGE”</a:t>
            </a:r>
            <a:endParaRPr lang="en-US" sz="2800" dirty="0">
              <a:solidFill>
                <a:schemeClr val="bg1">
                  <a:lumMod val="50000"/>
                </a:schemeClr>
              </a:solidFill>
              <a:latin typeface="Arial"/>
              <a:cs typeface="Arial"/>
            </a:endParaRPr>
          </a:p>
        </p:txBody>
      </p:sp>
      <p:sp>
        <p:nvSpPr>
          <p:cNvPr id="6" name="Subtitle 2"/>
          <p:cNvSpPr txBox="1">
            <a:spLocks/>
          </p:cNvSpPr>
          <p:nvPr/>
        </p:nvSpPr>
        <p:spPr>
          <a:xfrm>
            <a:off x="1188035" y="3237944"/>
            <a:ext cx="6767931" cy="1303052"/>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solidFill>
                  <a:srgbClr val="7F7F7F"/>
                </a:solidFill>
                <a:latin typeface="Arial"/>
                <a:cs typeface="Arial"/>
              </a:rPr>
              <a:t>• NAR Call to Action: Stop Patent Trolls</a:t>
            </a:r>
          </a:p>
          <a:p>
            <a:pPr algn="l"/>
            <a:r>
              <a:rPr lang="en-US" sz="1800" dirty="0" smtClean="0">
                <a:solidFill>
                  <a:srgbClr val="7F7F7F"/>
                </a:solidFill>
                <a:latin typeface="Arial"/>
                <a:cs typeface="Arial"/>
              </a:rPr>
              <a:t>• Prices Set New Records as Home Sales Rise in June</a:t>
            </a:r>
          </a:p>
          <a:p>
            <a:pPr algn="l"/>
            <a:r>
              <a:rPr lang="en-US" sz="1800" dirty="0" smtClean="0">
                <a:solidFill>
                  <a:srgbClr val="7F7F7F"/>
                </a:solidFill>
                <a:latin typeface="Arial"/>
                <a:cs typeface="Arial"/>
              </a:rPr>
              <a:t>• Embrace Your Inner Sales Animal</a:t>
            </a:r>
            <a:endParaRPr lang="en-US" sz="2800" dirty="0">
              <a:solidFill>
                <a:srgbClr val="7F7F7F"/>
              </a:solidFill>
              <a:latin typeface="Arial"/>
              <a:cs typeface="Arial"/>
            </a:endParaRPr>
          </a:p>
          <a:p>
            <a:pPr algn="l"/>
            <a:r>
              <a:rPr lang="en-US" sz="1800" dirty="0">
                <a:solidFill>
                  <a:srgbClr val="7F7F7F"/>
                </a:solidFill>
                <a:latin typeface="Arial"/>
                <a:cs typeface="Arial"/>
              </a:rPr>
              <a:t>• </a:t>
            </a:r>
            <a:r>
              <a:rPr lang="en-US" sz="1800" dirty="0" smtClean="0">
                <a:solidFill>
                  <a:srgbClr val="7F7F7F"/>
                </a:solidFill>
                <a:latin typeface="Arial"/>
                <a:cs typeface="Arial"/>
              </a:rPr>
              <a:t>Houston Market Movements</a:t>
            </a:r>
          </a:p>
          <a:p>
            <a:pPr algn="l"/>
            <a:r>
              <a:rPr lang="en-US" sz="1800" dirty="0">
                <a:solidFill>
                  <a:srgbClr val="7F7F7F"/>
                </a:solidFill>
                <a:latin typeface="Arial"/>
                <a:cs typeface="Arial"/>
              </a:rPr>
              <a:t>• </a:t>
            </a:r>
            <a:r>
              <a:rPr lang="en-US" sz="1800" dirty="0" smtClean="0">
                <a:solidFill>
                  <a:srgbClr val="7F7F7F"/>
                </a:solidFill>
                <a:latin typeface="Arial"/>
                <a:cs typeface="Arial"/>
              </a:rPr>
              <a:t>Get the Social Media Advantage</a:t>
            </a:r>
          </a:p>
          <a:p>
            <a:pPr algn="l"/>
            <a:endParaRPr lang="en-US" sz="1800" dirty="0">
              <a:solidFill>
                <a:srgbClr val="7F7F7F"/>
              </a:solidFill>
              <a:latin typeface="Arial"/>
              <a:cs typeface="Arial"/>
            </a:endParaRPr>
          </a:p>
          <a:p>
            <a:pPr algn="l"/>
            <a:endParaRPr lang="en-US" sz="1800" dirty="0" smtClean="0">
              <a:solidFill>
                <a:srgbClr val="7F7F7F"/>
              </a:solidFill>
              <a:latin typeface="Arial"/>
              <a:cs typeface="Arial"/>
            </a:endParaRPr>
          </a:p>
        </p:txBody>
      </p:sp>
      <p:sp>
        <p:nvSpPr>
          <p:cNvPr id="8" name="TextBox 7"/>
          <p:cNvSpPr txBox="1"/>
          <p:nvPr/>
        </p:nvSpPr>
        <p:spPr>
          <a:xfrm>
            <a:off x="990970" y="4696463"/>
            <a:ext cx="7162061" cy="830997"/>
          </a:xfrm>
          <a:prstGeom prst="rect">
            <a:avLst/>
          </a:prstGeom>
          <a:noFill/>
        </p:spPr>
        <p:txBody>
          <a:bodyPr wrap="square" rtlCol="0">
            <a:spAutoFit/>
          </a:bodyPr>
          <a:lstStyle/>
          <a:p>
            <a:pPr algn="ctr"/>
            <a:r>
              <a:rPr lang="en-US" sz="1200" dirty="0" smtClean="0">
                <a:solidFill>
                  <a:srgbClr val="7F7F7F"/>
                </a:solidFill>
                <a:latin typeface="Arial"/>
                <a:cs typeface="Arial"/>
              </a:rPr>
              <a:t>“The Edge” is a weekly tool for managers to use to inform their agents and stay current and up-to-date with important real estate industry issues.</a:t>
            </a:r>
          </a:p>
          <a:p>
            <a:pPr algn="ctr"/>
            <a:endParaRPr lang="en-US" sz="1200" dirty="0">
              <a:solidFill>
                <a:srgbClr val="7F7F7F"/>
              </a:solidFill>
              <a:latin typeface="Arial"/>
              <a:cs typeface="Arial"/>
            </a:endParaRPr>
          </a:p>
          <a:p>
            <a:pPr algn="ctr"/>
            <a:r>
              <a:rPr lang="en-US" sz="1200" dirty="0" smtClean="0">
                <a:solidFill>
                  <a:srgbClr val="7F7F7F"/>
                </a:solidFill>
                <a:latin typeface="Arial"/>
                <a:cs typeface="Arial"/>
              </a:rPr>
              <a:t>Brought to you by the HAR Communications Department.</a:t>
            </a:r>
            <a:endParaRPr lang="en-US" sz="1200" dirty="0">
              <a:solidFill>
                <a:srgbClr val="7F7F7F"/>
              </a:solidFill>
            </a:endParaRPr>
          </a:p>
        </p:txBody>
      </p:sp>
      <p:pic>
        <p:nvPicPr>
          <p:cNvPr id="9" name="Picture 8" descr="HAR_circle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32" y="1336747"/>
            <a:ext cx="1306068" cy="1306068"/>
          </a:xfrm>
          <a:prstGeom prst="rect">
            <a:avLst/>
          </a:prstGeom>
        </p:spPr>
      </p:pic>
      <p:pic>
        <p:nvPicPr>
          <p:cNvPr id="13" name="Picture 12" descr="blue_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966" y="5771059"/>
            <a:ext cx="2954068" cy="1040165"/>
          </a:xfrm>
          <a:prstGeom prst="rect">
            <a:avLst/>
          </a:prstGeom>
        </p:spPr>
      </p:pic>
    </p:spTree>
    <p:extLst>
      <p:ext uri="{BB962C8B-B14F-4D97-AF65-F5344CB8AC3E}">
        <p14:creationId xmlns:p14="http://schemas.microsoft.com/office/powerpoint/2010/main" val="95079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rrowheads="1"/>
          </p:cNvSpPr>
          <p:nvPr/>
        </p:nvSpPr>
        <p:spPr bwMode="auto">
          <a:xfrm>
            <a:off x="0" y="128588"/>
            <a:ext cx="9144000" cy="1095375"/>
          </a:xfrm>
          <a:prstGeom prst="roundRect">
            <a:avLst>
              <a:gd name="adj" fmla="val 16667"/>
            </a:avLst>
          </a:prstGeom>
          <a:solidFill>
            <a:srgbClr val="0A4897"/>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ctrTitle"/>
          </p:nvPr>
        </p:nvSpPr>
        <p:spPr>
          <a:xfrm>
            <a:off x="954088" y="128588"/>
            <a:ext cx="7235825" cy="1095375"/>
          </a:xfrm>
        </p:spPr>
        <p:txBody>
          <a:bodyPr rtlCol="0">
            <a:normAutofit fontScale="90000"/>
          </a:bodyPr>
          <a:lstStyle/>
          <a:p>
            <a:pPr eaLnBrk="1" fontAlgn="auto" hangingPunct="1">
              <a:spcAft>
                <a:spcPts val="0"/>
              </a:spcAft>
              <a:defRPr/>
            </a:pPr>
            <a:r>
              <a:rPr lang="en-US" sz="5400" dirty="0" smtClean="0">
                <a:solidFill>
                  <a:schemeClr val="bg1"/>
                </a:solidFill>
                <a:latin typeface="Arial"/>
                <a:ea typeface="+mj-ea"/>
                <a:cs typeface="Arial"/>
              </a:rPr>
              <a:t>The EDGE</a:t>
            </a:r>
            <a:r>
              <a:rPr lang="en-US" dirty="0" smtClean="0">
                <a:solidFill>
                  <a:schemeClr val="tx1">
                    <a:lumMod val="65000"/>
                    <a:lumOff val="35000"/>
                  </a:schemeClr>
                </a:solidFill>
                <a:latin typeface="Arial"/>
                <a:ea typeface="+mj-ea"/>
                <a:cs typeface="Arial"/>
              </a:rPr>
              <a:t/>
            </a:r>
            <a:br>
              <a:rPr lang="en-US" dirty="0" smtClean="0">
                <a:solidFill>
                  <a:schemeClr val="tx1">
                    <a:lumMod val="65000"/>
                    <a:lumOff val="35000"/>
                  </a:schemeClr>
                </a:solidFill>
                <a:latin typeface="Arial"/>
                <a:ea typeface="+mj-ea"/>
                <a:cs typeface="Arial"/>
              </a:rPr>
            </a:br>
            <a:r>
              <a:rPr lang="en-US" sz="1800" dirty="0" smtClean="0">
                <a:solidFill>
                  <a:schemeClr val="bg1"/>
                </a:solidFill>
                <a:latin typeface="Arial"/>
                <a:ea typeface="+mj-ea"/>
                <a:cs typeface="Arial"/>
              </a:rPr>
              <a:t>Information and news that gives you an edge in the real estate business</a:t>
            </a:r>
            <a:endParaRPr lang="en-US" sz="1800" dirty="0">
              <a:solidFill>
                <a:schemeClr val="bg1"/>
              </a:solidFill>
              <a:latin typeface="Arial"/>
              <a:ea typeface="+mj-ea"/>
              <a:cs typeface="Arial"/>
            </a:endParaRPr>
          </a:p>
        </p:txBody>
      </p:sp>
      <p:sp>
        <p:nvSpPr>
          <p:cNvPr id="15363" name="TextBox 3"/>
          <p:cNvSpPr txBox="1">
            <a:spLocks noChangeArrowheads="1"/>
          </p:cNvSpPr>
          <p:nvPr/>
        </p:nvSpPr>
        <p:spPr bwMode="auto">
          <a:xfrm>
            <a:off x="134938" y="1220788"/>
            <a:ext cx="8593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600" b="1" dirty="0" smtClean="0">
                <a:solidFill>
                  <a:schemeClr val="tx1">
                    <a:lumMod val="50000"/>
                    <a:lumOff val="50000"/>
                  </a:schemeClr>
                </a:solidFill>
                <a:latin typeface="Times New Roman" panose="02020603050405020304" pitchFamily="18" charset="0"/>
                <a:cs typeface="Times New Roman" panose="02020603050405020304" pitchFamily="18" charset="0"/>
                <a:sym typeface="Times New Roman" panose="02020603050405020304" pitchFamily="18" charset="0"/>
              </a:rPr>
              <a:t>NAR Call to Action: Stop Patent Trolls</a:t>
            </a:r>
            <a:endParaRPr lang="en-US" altLang="en-US" sz="3600" dirty="0">
              <a:solidFill>
                <a:schemeClr val="tx1">
                  <a:lumMod val="50000"/>
                  <a:lumOff val="50000"/>
                </a:schemeClr>
              </a:solidFill>
            </a:endParaRPr>
          </a:p>
        </p:txBody>
      </p:sp>
      <p:sp>
        <p:nvSpPr>
          <p:cNvPr id="3" name="TextBox 2"/>
          <p:cNvSpPr txBox="1"/>
          <p:nvPr/>
        </p:nvSpPr>
        <p:spPr>
          <a:xfrm>
            <a:off x="228600" y="2692400"/>
            <a:ext cx="8499475" cy="677108"/>
          </a:xfrm>
          <a:prstGeom prst="rect">
            <a:avLst/>
          </a:prstGeom>
          <a:noFill/>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endParaRPr lang="en-US" altLang="en-US" sz="1900" dirty="0">
              <a:solidFill>
                <a:srgbClr val="0000FF"/>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en-US" altLang="en-US" sz="1900" dirty="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585931" y="1920199"/>
            <a:ext cx="7691149"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F7F7F"/>
                </a:solidFill>
                <a:latin typeface="Arial" panose="020B0604020202020204" pitchFamily="34" charset="0"/>
                <a:cs typeface="Arial" panose="020B0604020202020204" pitchFamily="34" charset="0"/>
              </a:rPr>
              <a:t>Tell your U.S. Representative to support H.R. 9, the Innovation </a:t>
            </a:r>
            <a:r>
              <a:rPr lang="en-US" dirty="0" smtClean="0">
                <a:solidFill>
                  <a:srgbClr val="7F7F7F"/>
                </a:solidFill>
                <a:latin typeface="Arial" panose="020B0604020202020204" pitchFamily="34" charset="0"/>
                <a:cs typeface="Arial" panose="020B0604020202020204" pitchFamily="34" charset="0"/>
              </a:rPr>
              <a:t>Act, </a:t>
            </a:r>
            <a:r>
              <a:rPr lang="en-US" dirty="0">
                <a:solidFill>
                  <a:srgbClr val="7F7F7F"/>
                </a:solidFill>
                <a:latin typeface="Arial" panose="020B0604020202020204" pitchFamily="34" charset="0"/>
                <a:cs typeface="Arial" panose="020B0604020202020204" pitchFamily="34" charset="0"/>
              </a:rPr>
              <a:t>to stop patent trolls and protect the real estate industry from frivolous lawsuits.  </a:t>
            </a:r>
          </a:p>
          <a:p>
            <a:pPr marL="285750" indent="-285750">
              <a:buFont typeface="Arial" panose="020B0604020202020204" pitchFamily="34" charset="0"/>
              <a:buChar char="•"/>
            </a:pPr>
            <a:r>
              <a:rPr lang="en-US" dirty="0">
                <a:solidFill>
                  <a:srgbClr val="7F7F7F"/>
                </a:solidFill>
                <a:latin typeface="Arial" panose="020B0604020202020204" pitchFamily="34" charset="0"/>
                <a:cs typeface="Arial" panose="020B0604020202020204" pitchFamily="34" charset="0"/>
              </a:rPr>
              <a:t>REALTORS® across the country receive threatening demand letters and lawsuits alleging patent infringement based on the use of common business tools such as drop down menus or search alert functions on websites and the scanner function on a copier. These patent trolls buy vague patents and use them to turn everyday business practices into potential lawsuits. </a:t>
            </a:r>
          </a:p>
          <a:p>
            <a:pPr marL="285750" indent="-285750">
              <a:buFont typeface="Arial" panose="020B0604020202020204" pitchFamily="34" charset="0"/>
              <a:buChar char="•"/>
            </a:pPr>
            <a:r>
              <a:rPr lang="en-US" dirty="0">
                <a:solidFill>
                  <a:srgbClr val="7F7F7F"/>
                </a:solidFill>
                <a:latin typeface="Arial" panose="020B0604020202020204" pitchFamily="34" charset="0"/>
                <a:cs typeface="Arial" panose="020B0604020202020204" pitchFamily="34" charset="0"/>
              </a:rPr>
              <a:t>H.R. 9 is scheduled for House floor consideration </a:t>
            </a:r>
            <a:r>
              <a:rPr lang="en-US" dirty="0" smtClean="0">
                <a:solidFill>
                  <a:srgbClr val="7F7F7F"/>
                </a:solidFill>
                <a:latin typeface="Arial" panose="020B0604020202020204" pitchFamily="34" charset="0"/>
                <a:cs typeface="Arial" panose="020B0604020202020204" pitchFamily="34" charset="0"/>
              </a:rPr>
              <a:t>next </a:t>
            </a:r>
            <a:r>
              <a:rPr lang="en-US" dirty="0">
                <a:solidFill>
                  <a:srgbClr val="7F7F7F"/>
                </a:solidFill>
                <a:latin typeface="Arial" panose="020B0604020202020204" pitchFamily="34" charset="0"/>
                <a:cs typeface="Arial" panose="020B0604020202020204" pitchFamily="34" charset="0"/>
              </a:rPr>
              <a:t>week. </a:t>
            </a:r>
            <a:endParaRPr lang="en-US" dirty="0" smtClean="0">
              <a:solidFill>
                <a:srgbClr val="7F7F7F"/>
              </a:solidFill>
              <a:latin typeface="Arial" panose="020B0604020202020204" pitchFamily="34" charset="0"/>
              <a:cs typeface="Arial" panose="020B0604020202020204" pitchFamily="34" charset="0"/>
            </a:endParaRPr>
          </a:p>
          <a:p>
            <a:r>
              <a:rPr lang="en-US" dirty="0">
                <a:solidFill>
                  <a:srgbClr val="7F7F7F"/>
                </a:solidFill>
                <a:latin typeface="Arial" panose="020B0604020202020204" pitchFamily="34" charset="0"/>
                <a:cs typeface="Arial" panose="020B0604020202020204" pitchFamily="34" charset="0"/>
              </a:rPr>
              <a:t>	</a:t>
            </a:r>
            <a:r>
              <a:rPr lang="en-US" dirty="0" smtClean="0">
                <a:solidFill>
                  <a:srgbClr val="7F7F7F"/>
                </a:solidFill>
                <a:latin typeface="Arial" panose="020B0604020202020204" pitchFamily="34" charset="0"/>
                <a:cs typeface="Arial" panose="020B0604020202020204" pitchFamily="34" charset="0"/>
              </a:rPr>
              <a:t>Congress </a:t>
            </a:r>
            <a:r>
              <a:rPr lang="en-US" dirty="0">
                <a:solidFill>
                  <a:srgbClr val="7F7F7F"/>
                </a:solidFill>
                <a:latin typeface="Arial" panose="020B0604020202020204" pitchFamily="34" charset="0"/>
                <a:cs typeface="Arial" panose="020B0604020202020204" pitchFamily="34" charset="0"/>
              </a:rPr>
              <a:t>must pass this </a:t>
            </a:r>
            <a:r>
              <a:rPr lang="en-US" dirty="0" smtClean="0">
                <a:solidFill>
                  <a:srgbClr val="7F7F7F"/>
                </a:solidFill>
                <a:latin typeface="Arial" panose="020B0604020202020204" pitchFamily="34" charset="0"/>
                <a:cs typeface="Arial" panose="020B0604020202020204" pitchFamily="34" charset="0"/>
              </a:rPr>
              <a:t>common-sense, </a:t>
            </a:r>
          </a:p>
          <a:p>
            <a:r>
              <a:rPr lang="en-US" dirty="0" smtClean="0">
                <a:solidFill>
                  <a:srgbClr val="7F7F7F"/>
                </a:solidFill>
                <a:latin typeface="Arial" panose="020B0604020202020204" pitchFamily="34" charset="0"/>
                <a:cs typeface="Arial" panose="020B0604020202020204" pitchFamily="34" charset="0"/>
              </a:rPr>
              <a:t>	comprehensive </a:t>
            </a:r>
            <a:r>
              <a:rPr lang="en-US" dirty="0">
                <a:solidFill>
                  <a:srgbClr val="7F7F7F"/>
                </a:solidFill>
                <a:latin typeface="Arial" panose="020B0604020202020204" pitchFamily="34" charset="0"/>
                <a:cs typeface="Arial" panose="020B0604020202020204" pitchFamily="34" charset="0"/>
              </a:rPr>
              <a:t>patent litigation reform to protect </a:t>
            </a:r>
            <a:endParaRPr lang="en-US" dirty="0" smtClean="0">
              <a:solidFill>
                <a:srgbClr val="7F7F7F"/>
              </a:solidFill>
              <a:latin typeface="Arial" panose="020B0604020202020204" pitchFamily="34" charset="0"/>
              <a:cs typeface="Arial" panose="020B0604020202020204" pitchFamily="34" charset="0"/>
            </a:endParaRPr>
          </a:p>
          <a:p>
            <a:r>
              <a:rPr lang="en-US" dirty="0" smtClean="0">
                <a:solidFill>
                  <a:srgbClr val="7F7F7F"/>
                </a:solidFill>
                <a:latin typeface="Arial" panose="020B0604020202020204" pitchFamily="34" charset="0"/>
                <a:cs typeface="Arial" panose="020B0604020202020204" pitchFamily="34" charset="0"/>
              </a:rPr>
              <a:t>	Main </a:t>
            </a:r>
            <a:r>
              <a:rPr lang="en-US" dirty="0">
                <a:solidFill>
                  <a:srgbClr val="7F7F7F"/>
                </a:solidFill>
                <a:latin typeface="Arial" panose="020B0604020202020204" pitchFamily="34" charset="0"/>
                <a:cs typeface="Arial" panose="020B0604020202020204" pitchFamily="34" charset="0"/>
              </a:rPr>
              <a:t>Street businesses and REALTORS® from </a:t>
            </a:r>
            <a:endParaRPr lang="en-US" dirty="0" smtClean="0">
              <a:solidFill>
                <a:srgbClr val="7F7F7F"/>
              </a:solidFill>
              <a:latin typeface="Arial" panose="020B0604020202020204" pitchFamily="34" charset="0"/>
              <a:cs typeface="Arial" panose="020B0604020202020204" pitchFamily="34" charset="0"/>
            </a:endParaRPr>
          </a:p>
          <a:p>
            <a:r>
              <a:rPr lang="en-US" dirty="0" smtClean="0">
                <a:solidFill>
                  <a:srgbClr val="7F7F7F"/>
                </a:solidFill>
                <a:latin typeface="Arial" panose="020B0604020202020204" pitchFamily="34" charset="0"/>
                <a:cs typeface="Arial" panose="020B0604020202020204" pitchFamily="34" charset="0"/>
              </a:rPr>
              <a:t>	patent </a:t>
            </a:r>
            <a:r>
              <a:rPr lang="en-US" dirty="0">
                <a:solidFill>
                  <a:srgbClr val="7F7F7F"/>
                </a:solidFill>
                <a:latin typeface="Arial" panose="020B0604020202020204" pitchFamily="34" charset="0"/>
                <a:cs typeface="Arial" panose="020B0604020202020204" pitchFamily="34" charset="0"/>
              </a:rPr>
              <a:t>troll abuse</a:t>
            </a:r>
            <a:r>
              <a:rPr lang="en-US" dirty="0" smtClean="0">
                <a:solidFill>
                  <a:srgbClr val="7F7F7F"/>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solidFill>
                  <a:srgbClr val="7F7F7F"/>
                </a:solidFill>
                <a:latin typeface="Arial" panose="020B0604020202020204" pitchFamily="34" charset="0"/>
                <a:cs typeface="Arial" panose="020B0604020202020204" pitchFamily="34" charset="0"/>
              </a:rPr>
              <a:t>More information is available at </a:t>
            </a:r>
            <a:r>
              <a:rPr lang="en-US" dirty="0">
                <a:solidFill>
                  <a:srgbClr val="7F7F7F"/>
                </a:solidFill>
                <a:latin typeface="Arial" panose="020B0604020202020204" pitchFamily="34" charset="0"/>
                <a:cs typeface="Arial" panose="020B0604020202020204" pitchFamily="34" charset="0"/>
                <a:hlinkClick r:id="rId2"/>
              </a:rPr>
              <a:t>http://</a:t>
            </a:r>
            <a:r>
              <a:rPr lang="en-US" dirty="0" smtClean="0">
                <a:solidFill>
                  <a:srgbClr val="7F7F7F"/>
                </a:solidFill>
                <a:latin typeface="Arial" panose="020B0604020202020204" pitchFamily="34" charset="0"/>
                <a:cs typeface="Arial" panose="020B0604020202020204" pitchFamily="34" charset="0"/>
                <a:hlinkClick r:id="rId2"/>
              </a:rPr>
              <a:t>bit.ly/1HYJt6i</a:t>
            </a:r>
            <a:r>
              <a:rPr lang="en-US" dirty="0" smtClean="0">
                <a:solidFill>
                  <a:srgbClr val="7F7F7F"/>
                </a:solidFill>
                <a:latin typeface="Arial" panose="020B0604020202020204" pitchFamily="34" charset="0"/>
                <a:cs typeface="Arial" panose="020B0604020202020204" pitchFamily="34" charset="0"/>
              </a:rPr>
              <a:t>.</a:t>
            </a:r>
            <a:endParaRPr lang="en-US" dirty="0">
              <a:solidFill>
                <a:srgbClr val="7F7F7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252300" y="4813844"/>
            <a:ext cx="2475773" cy="1483479"/>
          </a:xfrm>
          <a:prstGeom prst="rect">
            <a:avLst/>
          </a:prstGeom>
        </p:spPr>
      </p:pic>
    </p:spTree>
    <p:extLst>
      <p:ext uri="{BB962C8B-B14F-4D97-AF65-F5344CB8AC3E}">
        <p14:creationId xmlns:p14="http://schemas.microsoft.com/office/powerpoint/2010/main" val="16926670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28097"/>
            <a:ext cx="9144000" cy="1095254"/>
          </a:xfrm>
          <a:prstGeom prst="roundRect">
            <a:avLst/>
          </a:prstGeom>
          <a:solidFill>
            <a:srgbClr val="0A48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998" y="128097"/>
            <a:ext cx="7236005" cy="1095254"/>
          </a:xfrm>
        </p:spPr>
        <p:txBody>
          <a:bodyPr>
            <a:normAutofit fontScale="90000"/>
          </a:bodyPr>
          <a:lstStyle/>
          <a:p>
            <a:r>
              <a:rPr lang="en-US" sz="5400" dirty="0" smtClean="0">
                <a:solidFill>
                  <a:schemeClr val="bg1"/>
                </a:solidFill>
                <a:latin typeface="Arial"/>
                <a:cs typeface="Arial"/>
              </a:rPr>
              <a:t>The EDGE</a:t>
            </a:r>
            <a:r>
              <a:rPr lang="en-US" dirty="0" smtClean="0">
                <a:solidFill>
                  <a:schemeClr val="tx1">
                    <a:lumMod val="65000"/>
                    <a:lumOff val="35000"/>
                  </a:schemeClr>
                </a:solidFill>
                <a:latin typeface="Arial"/>
                <a:cs typeface="Arial"/>
              </a:rPr>
              <a:t/>
            </a:r>
            <a:br>
              <a:rPr lang="en-US" dirty="0" smtClean="0">
                <a:solidFill>
                  <a:schemeClr val="tx1">
                    <a:lumMod val="65000"/>
                    <a:lumOff val="35000"/>
                  </a:schemeClr>
                </a:solidFill>
                <a:latin typeface="Arial"/>
                <a:cs typeface="Arial"/>
              </a:rPr>
            </a:br>
            <a:r>
              <a:rPr lang="en-US" sz="1800" dirty="0" smtClean="0">
                <a:solidFill>
                  <a:schemeClr val="bg1"/>
                </a:solidFill>
                <a:latin typeface="Arial"/>
                <a:cs typeface="Arial"/>
              </a:rPr>
              <a:t>Information and news that gives you an edge in the real estate business</a:t>
            </a:r>
            <a:endParaRPr lang="en-US" sz="1800" dirty="0">
              <a:solidFill>
                <a:schemeClr val="bg1"/>
              </a:solidFill>
              <a:latin typeface="Arial"/>
              <a:cs typeface="Arial"/>
            </a:endParaRPr>
          </a:p>
        </p:txBody>
      </p:sp>
      <p:sp>
        <p:nvSpPr>
          <p:cNvPr id="3" name="Rectangle 2"/>
          <p:cNvSpPr/>
          <p:nvPr/>
        </p:nvSpPr>
        <p:spPr>
          <a:xfrm>
            <a:off x="499747" y="1841242"/>
            <a:ext cx="8144505" cy="5016758"/>
          </a:xfrm>
          <a:prstGeom prst="rect">
            <a:avLst/>
          </a:prstGeom>
        </p:spPr>
        <p:txBody>
          <a:bodyPr wrap="square">
            <a:spAutoFit/>
          </a:bodyPr>
          <a:lstStyle/>
          <a:p>
            <a:pPr marL="39688">
              <a:defRPr/>
            </a:pPr>
            <a:r>
              <a:rPr lang="en-US" sz="2000" dirty="0" smtClean="0">
                <a:solidFill>
                  <a:srgbClr val="7F7F7F"/>
                </a:solidFill>
                <a:latin typeface="Arial" panose="020B0604020202020204" pitchFamily="34" charset="0"/>
                <a:cs typeface="Arial" panose="020B0604020202020204" pitchFamily="34" charset="0"/>
                <a:sym typeface="Arial" charset="0"/>
              </a:rPr>
              <a:t>The June 2015 </a:t>
            </a:r>
            <a:r>
              <a:rPr lang="en-US" sz="2000" dirty="0">
                <a:solidFill>
                  <a:srgbClr val="7F7F7F"/>
                </a:solidFill>
                <a:latin typeface="Arial" panose="020B0604020202020204" pitchFamily="34" charset="0"/>
                <a:cs typeface="Arial" panose="020B0604020202020204" pitchFamily="34" charset="0"/>
                <a:sym typeface="Arial" charset="0"/>
              </a:rPr>
              <a:t>MLS statistics </a:t>
            </a:r>
            <a:r>
              <a:rPr lang="en-US" sz="2000" dirty="0" smtClean="0">
                <a:solidFill>
                  <a:srgbClr val="7F7F7F"/>
                </a:solidFill>
                <a:latin typeface="Arial" panose="020B0604020202020204" pitchFamily="34" charset="0"/>
                <a:cs typeface="Arial" panose="020B0604020202020204" pitchFamily="34" charset="0"/>
                <a:sym typeface="Arial" charset="0"/>
              </a:rPr>
              <a:t>will be released this Wednesday, July 15, and </a:t>
            </a:r>
            <a:r>
              <a:rPr lang="en-US" sz="2000" dirty="0">
                <a:solidFill>
                  <a:srgbClr val="7F7F7F"/>
                </a:solidFill>
                <a:latin typeface="Arial" panose="020B0604020202020204" pitchFamily="34" charset="0"/>
                <a:cs typeface="Arial" panose="020B0604020202020204" pitchFamily="34" charset="0"/>
                <a:sym typeface="Arial" charset="0"/>
              </a:rPr>
              <a:t>here are some highlights of the </a:t>
            </a:r>
            <a:r>
              <a:rPr lang="en-US" sz="2000" dirty="0" smtClean="0">
                <a:solidFill>
                  <a:srgbClr val="7F7F7F"/>
                </a:solidFill>
                <a:latin typeface="Arial" panose="020B0604020202020204" pitchFamily="34" charset="0"/>
                <a:cs typeface="Arial" panose="020B0604020202020204" pitchFamily="34" charset="0"/>
                <a:sym typeface="Arial" charset="0"/>
              </a:rPr>
              <a:t>report:</a:t>
            </a:r>
          </a:p>
          <a:p>
            <a:pPr marL="382588" indent="-342900">
              <a:buFont typeface="Arial" panose="020B0604020202020204" pitchFamily="34" charset="0"/>
              <a:buChar char="•"/>
              <a:defRPr/>
            </a:pPr>
            <a:r>
              <a:rPr lang="en-US" sz="2000" dirty="0" smtClean="0">
                <a:solidFill>
                  <a:srgbClr val="7F7F7F"/>
                </a:solidFill>
                <a:latin typeface="Arial" panose="020B0604020202020204" pitchFamily="34" charset="0"/>
                <a:cs typeface="Arial" panose="020B0604020202020204" pitchFamily="34" charset="0"/>
                <a:sym typeface="Arial" charset="0"/>
              </a:rPr>
              <a:t>After experiencing a slight decline in May, H</a:t>
            </a:r>
            <a:r>
              <a:rPr lang="en-US" sz="2000" dirty="0" smtClean="0">
                <a:solidFill>
                  <a:srgbClr val="7F7F7F"/>
                </a:solidFill>
                <a:latin typeface="Arial" panose="020B0604020202020204" pitchFamily="34" charset="0"/>
                <a:cs typeface="Arial" panose="020B0604020202020204" pitchFamily="34" charset="0"/>
              </a:rPr>
              <a:t>ouston </a:t>
            </a:r>
            <a:r>
              <a:rPr lang="en-US" sz="2000" dirty="0">
                <a:solidFill>
                  <a:srgbClr val="7F7F7F"/>
                </a:solidFill>
                <a:latin typeface="Arial" panose="020B0604020202020204" pitchFamily="34" charset="0"/>
                <a:cs typeface="Arial" panose="020B0604020202020204" pitchFamily="34" charset="0"/>
              </a:rPr>
              <a:t>home sales </a:t>
            </a:r>
            <a:r>
              <a:rPr lang="en-US" sz="2000" dirty="0" smtClean="0">
                <a:solidFill>
                  <a:srgbClr val="7F7F7F"/>
                </a:solidFill>
                <a:latin typeface="Arial" panose="020B0604020202020204" pitchFamily="34" charset="0"/>
                <a:cs typeface="Arial" panose="020B0604020202020204" pitchFamily="34" charset="0"/>
              </a:rPr>
              <a:t>increased 4.1 percent year-over-year in June, with a total of 7,935 single-family </a:t>
            </a:r>
            <a:r>
              <a:rPr lang="en-US" sz="2000" dirty="0">
                <a:solidFill>
                  <a:srgbClr val="7F7F7F"/>
                </a:solidFill>
                <a:latin typeface="Arial" panose="020B0604020202020204" pitchFamily="34" charset="0"/>
                <a:cs typeface="Arial" panose="020B0604020202020204" pitchFamily="34" charset="0"/>
              </a:rPr>
              <a:t>units </a:t>
            </a:r>
            <a:r>
              <a:rPr lang="en-US" sz="2000" dirty="0" smtClean="0">
                <a:solidFill>
                  <a:srgbClr val="7F7F7F"/>
                </a:solidFill>
                <a:latin typeface="Arial" panose="020B0604020202020204" pitchFamily="34" charset="0"/>
                <a:cs typeface="Arial" panose="020B0604020202020204" pitchFamily="34" charset="0"/>
              </a:rPr>
              <a:t>sold versus 7,621 a year earlier. </a:t>
            </a:r>
          </a:p>
          <a:p>
            <a:pPr marL="382588" indent="-342900">
              <a:buFont typeface="Arial" panose="020B0604020202020204" pitchFamily="34" charset="0"/>
              <a:buChar char="•"/>
              <a:defRPr/>
            </a:pPr>
            <a:r>
              <a:rPr lang="en-US" sz="2000" dirty="0" smtClean="0">
                <a:solidFill>
                  <a:srgbClr val="7F7F7F"/>
                </a:solidFill>
                <a:latin typeface="Arial" panose="020B0604020202020204" pitchFamily="34" charset="0"/>
                <a:cs typeface="Arial" panose="020B0604020202020204" pitchFamily="34" charset="0"/>
              </a:rPr>
              <a:t>Months </a:t>
            </a:r>
            <a:r>
              <a:rPr lang="en-US" sz="2000" dirty="0">
                <a:solidFill>
                  <a:srgbClr val="7F7F7F"/>
                </a:solidFill>
                <a:latin typeface="Arial" panose="020B0604020202020204" pitchFamily="34" charset="0"/>
                <a:cs typeface="Arial" panose="020B0604020202020204" pitchFamily="34" charset="0"/>
              </a:rPr>
              <a:t>of inventory </a:t>
            </a:r>
            <a:r>
              <a:rPr lang="en-US" sz="2000" dirty="0" smtClean="0">
                <a:solidFill>
                  <a:srgbClr val="7F7F7F"/>
                </a:solidFill>
                <a:latin typeface="Arial" panose="020B0604020202020204" pitchFamily="34" charset="0"/>
                <a:cs typeface="Arial" panose="020B0604020202020204" pitchFamily="34" charset="0"/>
              </a:rPr>
              <a:t>grew to a 3.2-months supply compared to a 2.9-months supply in June 2014. For perspective, housing </a:t>
            </a:r>
            <a:r>
              <a:rPr lang="en-US" sz="2000" dirty="0">
                <a:solidFill>
                  <a:srgbClr val="7F7F7F"/>
                </a:solidFill>
                <a:latin typeface="Arial" panose="020B0604020202020204" pitchFamily="34" charset="0"/>
                <a:cs typeface="Arial" panose="020B0604020202020204" pitchFamily="34" charset="0"/>
              </a:rPr>
              <a:t>inventory nationally stands at a </a:t>
            </a:r>
            <a:r>
              <a:rPr lang="en-US" sz="2000" dirty="0" smtClean="0">
                <a:solidFill>
                  <a:srgbClr val="7F7F7F"/>
                </a:solidFill>
                <a:latin typeface="Arial" panose="020B0604020202020204" pitchFamily="34" charset="0"/>
                <a:cs typeface="Arial" panose="020B0604020202020204" pitchFamily="34" charset="0"/>
              </a:rPr>
              <a:t>5.1-months supply.</a:t>
            </a:r>
          </a:p>
          <a:p>
            <a:pPr marL="382588" indent="-342900">
              <a:buFont typeface="Arial" panose="020B0604020202020204" pitchFamily="34" charset="0"/>
              <a:buChar char="•"/>
              <a:defRPr/>
            </a:pPr>
            <a:r>
              <a:rPr lang="en-US" sz="2000" dirty="0" smtClean="0">
                <a:solidFill>
                  <a:srgbClr val="7F7F7F"/>
                </a:solidFill>
                <a:latin typeface="Arial" panose="020B0604020202020204" pitchFamily="34" charset="0"/>
                <a:cs typeface="Arial" panose="020B0604020202020204" pitchFamily="34" charset="0"/>
              </a:rPr>
              <a:t>The </a:t>
            </a:r>
            <a:r>
              <a:rPr lang="en-US" sz="2000" dirty="0">
                <a:solidFill>
                  <a:srgbClr val="7F7F7F"/>
                </a:solidFill>
                <a:latin typeface="Arial" panose="020B0604020202020204" pitchFamily="34" charset="0"/>
                <a:cs typeface="Arial" panose="020B0604020202020204" pitchFamily="34" charset="0"/>
              </a:rPr>
              <a:t>single-family home average price was </a:t>
            </a:r>
            <a:r>
              <a:rPr lang="en-US" sz="2000" dirty="0" smtClean="0">
                <a:solidFill>
                  <a:srgbClr val="7F7F7F"/>
                </a:solidFill>
                <a:latin typeface="Arial" panose="020B0604020202020204" pitchFamily="34" charset="0"/>
                <a:cs typeface="Arial" panose="020B0604020202020204" pitchFamily="34" charset="0"/>
              </a:rPr>
              <a:t>$302,942 while </a:t>
            </a:r>
            <a:r>
              <a:rPr lang="en-US" sz="2000" dirty="0">
                <a:solidFill>
                  <a:srgbClr val="7F7F7F"/>
                </a:solidFill>
                <a:latin typeface="Arial" panose="020B0604020202020204" pitchFamily="34" charset="0"/>
                <a:cs typeface="Arial" panose="020B0604020202020204" pitchFamily="34" charset="0"/>
              </a:rPr>
              <a:t>the median price was </a:t>
            </a:r>
            <a:r>
              <a:rPr lang="en-US" sz="2000" dirty="0" smtClean="0">
                <a:solidFill>
                  <a:srgbClr val="7F7F7F"/>
                </a:solidFill>
                <a:latin typeface="Arial" panose="020B0604020202020204" pitchFamily="34" charset="0"/>
                <a:cs typeface="Arial" panose="020B0604020202020204" pitchFamily="34" charset="0"/>
              </a:rPr>
              <a:t>$225,00. Both figures represent all-time record highs. </a:t>
            </a:r>
          </a:p>
          <a:p>
            <a:pPr marL="382588" indent="-342900">
              <a:buFont typeface="Arial" panose="020B0604020202020204" pitchFamily="34" charset="0"/>
              <a:buChar char="•"/>
              <a:defRPr/>
            </a:pPr>
            <a:r>
              <a:rPr lang="en-US" sz="2000" dirty="0" smtClean="0">
                <a:solidFill>
                  <a:srgbClr val="7F7F7F"/>
                </a:solidFill>
                <a:latin typeface="Arial" panose="020B0604020202020204" pitchFamily="34" charset="0"/>
                <a:cs typeface="Arial" panose="020B0604020202020204" pitchFamily="34" charset="0"/>
              </a:rPr>
              <a:t>June rentals </a:t>
            </a:r>
            <a:r>
              <a:rPr lang="en-US" sz="2000" dirty="0">
                <a:solidFill>
                  <a:srgbClr val="7F7F7F"/>
                </a:solidFill>
                <a:latin typeface="Arial" panose="020B0604020202020204" pitchFamily="34" charset="0"/>
                <a:cs typeface="Arial" panose="020B0604020202020204" pitchFamily="34" charset="0"/>
              </a:rPr>
              <a:t>of single-family homes </a:t>
            </a:r>
            <a:r>
              <a:rPr lang="en-US" sz="2000" dirty="0" smtClean="0">
                <a:solidFill>
                  <a:srgbClr val="7F7F7F"/>
                </a:solidFill>
                <a:latin typeface="Arial" panose="020B0604020202020204" pitchFamily="34" charset="0"/>
                <a:cs typeface="Arial" panose="020B0604020202020204" pitchFamily="34" charset="0"/>
              </a:rPr>
              <a:t>rose 4.6 percent year-over-year, while </a:t>
            </a:r>
            <a:r>
              <a:rPr lang="en-US" sz="2000" dirty="0">
                <a:solidFill>
                  <a:srgbClr val="7F7F7F"/>
                </a:solidFill>
                <a:latin typeface="Arial" panose="020B0604020202020204" pitchFamily="34" charset="0"/>
                <a:cs typeface="Arial" panose="020B0604020202020204" pitchFamily="34" charset="0"/>
              </a:rPr>
              <a:t>the cost of renting those homes </a:t>
            </a:r>
            <a:r>
              <a:rPr lang="en-US" sz="2000" dirty="0" smtClean="0">
                <a:solidFill>
                  <a:srgbClr val="7F7F7F"/>
                </a:solidFill>
                <a:latin typeface="Arial" panose="020B0604020202020204" pitchFamily="34" charset="0"/>
                <a:cs typeface="Arial" panose="020B0604020202020204" pitchFamily="34" charset="0"/>
              </a:rPr>
              <a:t>increased 4.2 </a:t>
            </a:r>
            <a:r>
              <a:rPr lang="en-US" sz="2000" dirty="0">
                <a:solidFill>
                  <a:srgbClr val="7F7F7F"/>
                </a:solidFill>
                <a:latin typeface="Arial" panose="020B0604020202020204" pitchFamily="34" charset="0"/>
                <a:cs typeface="Arial" panose="020B0604020202020204" pitchFamily="34" charset="0"/>
              </a:rPr>
              <a:t>percent to $</a:t>
            </a:r>
            <a:r>
              <a:rPr lang="en-US" sz="2000" dirty="0" smtClean="0">
                <a:solidFill>
                  <a:srgbClr val="7F7F7F"/>
                </a:solidFill>
                <a:latin typeface="Arial" panose="020B0604020202020204" pitchFamily="34" charset="0"/>
                <a:cs typeface="Arial" panose="020B0604020202020204" pitchFamily="34" charset="0"/>
              </a:rPr>
              <a:t>1,875. </a:t>
            </a:r>
            <a:endParaRPr lang="en-US" sz="2000" dirty="0">
              <a:solidFill>
                <a:srgbClr val="7F7F7F"/>
              </a:solidFill>
              <a:latin typeface="Arial" panose="020B0604020202020204" pitchFamily="34" charset="0"/>
              <a:cs typeface="Arial" panose="020B0604020202020204" pitchFamily="34" charset="0"/>
            </a:endParaRPr>
          </a:p>
          <a:p>
            <a:pPr>
              <a:defRPr/>
            </a:pPr>
            <a:r>
              <a:rPr lang="en-US" sz="2000" dirty="0">
                <a:solidFill>
                  <a:srgbClr val="7F7F7F"/>
                </a:solidFill>
                <a:latin typeface="Arial" panose="020B0604020202020204" pitchFamily="34" charset="0"/>
                <a:cs typeface="Arial" panose="020B0604020202020204" pitchFamily="34" charset="0"/>
                <a:sym typeface="Arial" charset="0"/>
              </a:rPr>
              <a:t>For more detailed information, please visit the </a:t>
            </a:r>
            <a:r>
              <a:rPr lang="en-US" sz="2000" dirty="0">
                <a:solidFill>
                  <a:srgbClr val="7F7F7F"/>
                </a:solidFill>
                <a:latin typeface="Arial" panose="020B0604020202020204" pitchFamily="34" charset="0"/>
                <a:cs typeface="Arial" panose="020B0604020202020204" pitchFamily="34" charset="0"/>
                <a:sym typeface="Arial" charset="0"/>
                <a:hlinkClick r:id="rId2"/>
              </a:rPr>
              <a:t>HAR Online Newsroom </a:t>
            </a:r>
            <a:r>
              <a:rPr lang="en-US" sz="2000" dirty="0">
                <a:solidFill>
                  <a:srgbClr val="7F7F7F"/>
                </a:solidFill>
                <a:latin typeface="Arial" panose="020B0604020202020204" pitchFamily="34" charset="0"/>
                <a:cs typeface="Arial" panose="020B0604020202020204" pitchFamily="34" charset="0"/>
                <a:sym typeface="Arial" charset="0"/>
              </a:rPr>
              <a:t>for this and all other HAR news releases.</a:t>
            </a:r>
          </a:p>
        </p:txBody>
      </p:sp>
      <p:sp>
        <p:nvSpPr>
          <p:cNvPr id="4" name="TextBox 3"/>
          <p:cNvSpPr txBox="1"/>
          <p:nvPr/>
        </p:nvSpPr>
        <p:spPr>
          <a:xfrm>
            <a:off x="135083" y="1257161"/>
            <a:ext cx="8884226" cy="569387"/>
          </a:xfrm>
          <a:prstGeom prst="rect">
            <a:avLst/>
          </a:prstGeom>
          <a:noFill/>
        </p:spPr>
        <p:txBody>
          <a:bodyPr wrap="square" rtlCol="0">
            <a:spAutoFit/>
          </a:bodyPr>
          <a:lstStyle/>
          <a:p>
            <a:pPr algn="ctr"/>
            <a:r>
              <a:rPr lang="en-US" sz="3100" b="1" dirty="0" smtClean="0">
                <a:solidFill>
                  <a:srgbClr val="7F7F7F"/>
                </a:solidFill>
                <a:latin typeface="Times New Roman" pitchFamily="18" charset="0"/>
                <a:cs typeface="Times New Roman" pitchFamily="18" charset="0"/>
                <a:sym typeface="Times New Roman" pitchFamily="18" charset="0"/>
              </a:rPr>
              <a:t>Prices Set New Records as Home Sales Rise in June</a:t>
            </a:r>
            <a:endParaRPr lang="en-US" sz="3100" dirty="0">
              <a:solidFill>
                <a:srgbClr val="7F7F7F"/>
              </a:solidFill>
            </a:endParaRPr>
          </a:p>
        </p:txBody>
      </p:sp>
    </p:spTree>
    <p:extLst>
      <p:ext uri="{BB962C8B-B14F-4D97-AF65-F5344CB8AC3E}">
        <p14:creationId xmlns:p14="http://schemas.microsoft.com/office/powerpoint/2010/main" val="3922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28097"/>
            <a:ext cx="9144000" cy="1095254"/>
          </a:xfrm>
          <a:prstGeom prst="roundRect">
            <a:avLst/>
          </a:prstGeom>
          <a:solidFill>
            <a:srgbClr val="0A48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998" y="128097"/>
            <a:ext cx="7236005" cy="1095254"/>
          </a:xfrm>
        </p:spPr>
        <p:txBody>
          <a:bodyPr>
            <a:normAutofit fontScale="90000"/>
          </a:bodyPr>
          <a:lstStyle/>
          <a:p>
            <a:r>
              <a:rPr lang="en-US" sz="5400" dirty="0" smtClean="0">
                <a:solidFill>
                  <a:schemeClr val="bg1"/>
                </a:solidFill>
                <a:latin typeface="Arial"/>
                <a:cs typeface="Arial"/>
              </a:rPr>
              <a:t>The EDGE</a:t>
            </a:r>
            <a:r>
              <a:rPr lang="en-US" dirty="0" smtClean="0">
                <a:solidFill>
                  <a:schemeClr val="tx1">
                    <a:lumMod val="65000"/>
                    <a:lumOff val="35000"/>
                  </a:schemeClr>
                </a:solidFill>
                <a:latin typeface="Arial"/>
                <a:cs typeface="Arial"/>
              </a:rPr>
              <a:t/>
            </a:r>
            <a:br>
              <a:rPr lang="en-US" dirty="0" smtClean="0">
                <a:solidFill>
                  <a:schemeClr val="tx1">
                    <a:lumMod val="65000"/>
                    <a:lumOff val="35000"/>
                  </a:schemeClr>
                </a:solidFill>
                <a:latin typeface="Arial"/>
                <a:cs typeface="Arial"/>
              </a:rPr>
            </a:br>
            <a:r>
              <a:rPr lang="en-US" sz="1800" dirty="0" smtClean="0">
                <a:solidFill>
                  <a:schemeClr val="bg1"/>
                </a:solidFill>
                <a:latin typeface="Arial"/>
                <a:cs typeface="Arial"/>
              </a:rPr>
              <a:t>Information and news that gives you an edge in the real estate business</a:t>
            </a:r>
            <a:endParaRPr lang="en-US" sz="1800" dirty="0">
              <a:solidFill>
                <a:schemeClr val="bg1"/>
              </a:solidFill>
              <a:latin typeface="Arial"/>
              <a:cs typeface="Arial"/>
            </a:endParaRPr>
          </a:p>
        </p:txBody>
      </p:sp>
      <p:sp>
        <p:nvSpPr>
          <p:cNvPr id="4" name="TextBox 3"/>
          <p:cNvSpPr txBox="1"/>
          <p:nvPr/>
        </p:nvSpPr>
        <p:spPr>
          <a:xfrm>
            <a:off x="135083" y="1223351"/>
            <a:ext cx="8884226" cy="646331"/>
          </a:xfrm>
          <a:prstGeom prst="rect">
            <a:avLst/>
          </a:prstGeom>
          <a:noFill/>
        </p:spPr>
        <p:txBody>
          <a:bodyPr wrap="square" rtlCol="0">
            <a:spAutoFit/>
          </a:bodyPr>
          <a:lstStyle/>
          <a:p>
            <a:pPr algn="ctr"/>
            <a:r>
              <a:rPr lang="en-US" sz="3600" b="1" dirty="0" smtClean="0">
                <a:solidFill>
                  <a:srgbClr val="7F7F7F"/>
                </a:solidFill>
                <a:latin typeface="Times New Roman" pitchFamily="18" charset="0"/>
                <a:cs typeface="Times New Roman" pitchFamily="18" charset="0"/>
                <a:sym typeface="Times New Roman" pitchFamily="18" charset="0"/>
              </a:rPr>
              <a:t>Embrace Your Inner Sales Animal</a:t>
            </a:r>
            <a:endParaRPr lang="en-US" sz="3600" dirty="0">
              <a:solidFill>
                <a:srgbClr val="7F7F7F"/>
              </a:solidFill>
            </a:endParaRPr>
          </a:p>
        </p:txBody>
      </p:sp>
      <p:pic>
        <p:nvPicPr>
          <p:cNvPr id="5" name="Picture 4"/>
          <p:cNvPicPr>
            <a:picLocks noChangeAspect="1"/>
          </p:cNvPicPr>
          <p:nvPr/>
        </p:nvPicPr>
        <p:blipFill>
          <a:blip r:embed="rId2"/>
          <a:stretch>
            <a:fillRect/>
          </a:stretch>
        </p:blipFill>
        <p:spPr>
          <a:xfrm>
            <a:off x="2279567" y="1792344"/>
            <a:ext cx="4584865" cy="4881970"/>
          </a:xfrm>
          <a:prstGeom prst="rect">
            <a:avLst/>
          </a:prstGeom>
        </p:spPr>
      </p:pic>
    </p:spTree>
    <p:extLst>
      <p:ext uri="{BB962C8B-B14F-4D97-AF65-F5344CB8AC3E}">
        <p14:creationId xmlns:p14="http://schemas.microsoft.com/office/powerpoint/2010/main" val="22196801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28097"/>
            <a:ext cx="9144000" cy="1095254"/>
          </a:xfrm>
          <a:prstGeom prst="roundRect">
            <a:avLst/>
          </a:prstGeom>
          <a:solidFill>
            <a:srgbClr val="0A48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998" y="128097"/>
            <a:ext cx="7236005" cy="1095254"/>
          </a:xfrm>
        </p:spPr>
        <p:txBody>
          <a:bodyPr>
            <a:normAutofit fontScale="90000"/>
          </a:bodyPr>
          <a:lstStyle/>
          <a:p>
            <a:r>
              <a:rPr lang="en-US" sz="5400" dirty="0" smtClean="0">
                <a:solidFill>
                  <a:schemeClr val="bg1"/>
                </a:solidFill>
                <a:latin typeface="Arial"/>
                <a:cs typeface="Arial"/>
              </a:rPr>
              <a:t>The EDGE</a:t>
            </a:r>
            <a:r>
              <a:rPr lang="en-US" dirty="0" smtClean="0">
                <a:solidFill>
                  <a:schemeClr val="tx1">
                    <a:lumMod val="65000"/>
                    <a:lumOff val="35000"/>
                  </a:schemeClr>
                </a:solidFill>
                <a:latin typeface="Arial"/>
                <a:cs typeface="Arial"/>
              </a:rPr>
              <a:t/>
            </a:r>
            <a:br>
              <a:rPr lang="en-US" dirty="0" smtClean="0">
                <a:solidFill>
                  <a:schemeClr val="tx1">
                    <a:lumMod val="65000"/>
                    <a:lumOff val="35000"/>
                  </a:schemeClr>
                </a:solidFill>
                <a:latin typeface="Arial"/>
                <a:cs typeface="Arial"/>
              </a:rPr>
            </a:br>
            <a:r>
              <a:rPr lang="en-US" sz="1800" dirty="0" smtClean="0">
                <a:solidFill>
                  <a:schemeClr val="bg1"/>
                </a:solidFill>
                <a:latin typeface="Arial"/>
                <a:cs typeface="Arial"/>
              </a:rPr>
              <a:t>Information and news that gives you an edge in the real estate business</a:t>
            </a:r>
            <a:endParaRPr lang="en-US" sz="1800" dirty="0">
              <a:solidFill>
                <a:schemeClr val="bg1"/>
              </a:solidFill>
              <a:latin typeface="Arial"/>
              <a:cs typeface="Arial"/>
            </a:endParaRPr>
          </a:p>
        </p:txBody>
      </p:sp>
      <p:sp>
        <p:nvSpPr>
          <p:cNvPr id="3" name="Rectangle 2"/>
          <p:cNvSpPr/>
          <p:nvPr/>
        </p:nvSpPr>
        <p:spPr>
          <a:xfrm>
            <a:off x="346835" y="1950470"/>
            <a:ext cx="8144505" cy="4832092"/>
          </a:xfrm>
          <a:prstGeom prst="rect">
            <a:avLst/>
          </a:prstGeom>
        </p:spPr>
        <p:txBody>
          <a:bodyPr wrap="square">
            <a:spAutoFit/>
          </a:bodyPr>
          <a:lstStyle/>
          <a:p>
            <a:pPr>
              <a:buFont typeface="Arial" panose="020B0604020202020204" pitchFamily="34" charset="0"/>
              <a:buNone/>
            </a:pPr>
            <a:r>
              <a:rPr lang="en-US" dirty="0">
                <a:solidFill>
                  <a:srgbClr val="7F7F7F"/>
                </a:solidFill>
                <a:latin typeface="Arial" panose="020B0604020202020204" pitchFamily="34" charset="0"/>
                <a:cs typeface="Arial" panose="020B0604020202020204" pitchFamily="34" charset="0"/>
              </a:rPr>
              <a:t>Pending home sales </a:t>
            </a:r>
            <a:r>
              <a:rPr lang="en-US" dirty="0" smtClean="0">
                <a:solidFill>
                  <a:srgbClr val="7F7F7F"/>
                </a:solidFill>
                <a:latin typeface="Arial" panose="020B0604020202020204" pitchFamily="34" charset="0"/>
                <a:cs typeface="Arial" panose="020B0604020202020204" pitchFamily="34" charset="0"/>
              </a:rPr>
              <a:t>across the U.S. continued </a:t>
            </a:r>
            <a:r>
              <a:rPr lang="en-US" dirty="0">
                <a:solidFill>
                  <a:srgbClr val="7F7F7F"/>
                </a:solidFill>
                <a:latin typeface="Arial" panose="020B0604020202020204" pitchFamily="34" charset="0"/>
                <a:cs typeface="Arial" panose="020B0604020202020204" pitchFamily="34" charset="0"/>
              </a:rPr>
              <a:t>to rise in May and are now at their highest level </a:t>
            </a:r>
            <a:r>
              <a:rPr lang="en-US" dirty="0" smtClean="0">
                <a:solidFill>
                  <a:srgbClr val="7F7F7F"/>
                </a:solidFill>
                <a:latin typeface="Arial" panose="020B0604020202020204" pitchFamily="34" charset="0"/>
                <a:cs typeface="Arial" panose="020B0604020202020204" pitchFamily="34" charset="0"/>
              </a:rPr>
              <a:t>since April 2006, </a:t>
            </a:r>
            <a:r>
              <a:rPr lang="en-US" dirty="0">
                <a:solidFill>
                  <a:srgbClr val="7F7F7F"/>
                </a:solidFill>
                <a:latin typeface="Arial" panose="020B0604020202020204" pitchFamily="34" charset="0"/>
                <a:cs typeface="Arial" panose="020B0604020202020204" pitchFamily="34" charset="0"/>
              </a:rPr>
              <a:t>according to </a:t>
            </a:r>
            <a:r>
              <a:rPr lang="en-US" dirty="0" smtClean="0">
                <a:solidFill>
                  <a:srgbClr val="7F7F7F"/>
                </a:solidFill>
                <a:latin typeface="Arial" panose="020B0604020202020204" pitchFamily="34" charset="0"/>
                <a:cs typeface="Arial" panose="020B0604020202020204" pitchFamily="34" charset="0"/>
              </a:rPr>
              <a:t>NAR. </a:t>
            </a:r>
            <a:r>
              <a:rPr lang="en-US" dirty="0">
                <a:solidFill>
                  <a:srgbClr val="7F7F7F"/>
                </a:solidFill>
                <a:latin typeface="Arial" panose="020B0604020202020204" pitchFamily="34" charset="0"/>
                <a:cs typeface="Arial" panose="020B0604020202020204" pitchFamily="34" charset="0"/>
              </a:rPr>
              <a:t>Gains in the Northeast and West were offset by small decreases in the Midwest and South</a:t>
            </a:r>
            <a:r>
              <a:rPr lang="en-US" dirty="0" smtClean="0">
                <a:solidFill>
                  <a:srgbClr val="7F7F7F"/>
                </a:solidFill>
                <a:latin typeface="Arial" panose="020B0604020202020204" pitchFamily="34" charset="0"/>
                <a:cs typeface="Arial" panose="020B0604020202020204" pitchFamily="34" charset="0"/>
              </a:rPr>
              <a:t>. </a:t>
            </a:r>
            <a:r>
              <a:rPr lang="en-US" dirty="0">
                <a:solidFill>
                  <a:srgbClr val="7F7F7F"/>
                </a:solidFill>
                <a:latin typeface="Arial" panose="020B0604020202020204" pitchFamily="34" charset="0"/>
                <a:cs typeface="Arial" panose="020B0604020202020204" pitchFamily="34" charset="0"/>
              </a:rPr>
              <a:t>NAR </a:t>
            </a:r>
            <a:r>
              <a:rPr lang="en-US" dirty="0" smtClean="0">
                <a:solidFill>
                  <a:srgbClr val="7F7F7F"/>
                </a:solidFill>
                <a:latin typeface="Arial" panose="020B0604020202020204" pitchFamily="34" charset="0"/>
                <a:cs typeface="Arial" panose="020B0604020202020204" pitchFamily="34" charset="0"/>
              </a:rPr>
              <a:t>Chief Economist</a:t>
            </a:r>
            <a:r>
              <a:rPr lang="en-US" dirty="0">
                <a:solidFill>
                  <a:srgbClr val="7F7F7F"/>
                </a:solidFill>
                <a:latin typeface="Arial" panose="020B0604020202020204" pitchFamily="34" charset="0"/>
                <a:cs typeface="Arial" panose="020B0604020202020204" pitchFamily="34" charset="0"/>
              </a:rPr>
              <a:t> </a:t>
            </a:r>
            <a:r>
              <a:rPr lang="en-US" dirty="0" smtClean="0">
                <a:solidFill>
                  <a:srgbClr val="7F7F7F"/>
                </a:solidFill>
                <a:latin typeface="Arial" panose="020B0604020202020204" pitchFamily="34" charset="0"/>
                <a:cs typeface="Arial" panose="020B0604020202020204" pitchFamily="34" charset="0"/>
              </a:rPr>
              <a:t>Lawrence Yun </a:t>
            </a:r>
            <a:r>
              <a:rPr lang="en-US" dirty="0">
                <a:solidFill>
                  <a:srgbClr val="7F7F7F"/>
                </a:solidFill>
                <a:latin typeface="Arial" panose="020B0604020202020204" pitchFamily="34" charset="0"/>
                <a:cs typeface="Arial" panose="020B0604020202020204" pitchFamily="34" charset="0"/>
              </a:rPr>
              <a:t>says contract activity rose again in May for the fifth straight month, increasing the likelihood that home sales are off to their best year since the downturn</a:t>
            </a:r>
            <a:r>
              <a:rPr lang="en-US" dirty="0" smtClean="0">
                <a:solidFill>
                  <a:srgbClr val="7F7F7F"/>
                </a:solidFill>
                <a:latin typeface="Arial" panose="020B0604020202020204" pitchFamily="34" charset="0"/>
                <a:cs typeface="Arial" panose="020B0604020202020204" pitchFamily="34" charset="0"/>
              </a:rPr>
              <a:t>.</a:t>
            </a:r>
          </a:p>
          <a:p>
            <a:pPr>
              <a:buFont typeface="Arial" panose="020B0604020202020204" pitchFamily="34" charset="0"/>
              <a:buNone/>
            </a:pPr>
            <a:endParaRPr lang="en-US" altLang="en-US" dirty="0" smtClean="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dirty="0" smtClean="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dirty="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dirty="0" smtClean="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dirty="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dirty="0" smtClean="0">
              <a:solidFill>
                <a:srgbClr val="0000FF"/>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sz="800" dirty="0">
              <a:solidFill>
                <a:srgbClr val="0000FF"/>
              </a:solidFill>
              <a:latin typeface="Arial" panose="020B0604020202020204" pitchFamily="34" charset="0"/>
              <a:cs typeface="Arial" panose="020B0604020202020204" pitchFamily="34" charset="0"/>
            </a:endParaRPr>
          </a:p>
          <a:p>
            <a:pPr algn="ctr">
              <a:spcBef>
                <a:spcPct val="0"/>
              </a:spcBef>
            </a:pPr>
            <a:endParaRPr lang="en-US" altLang="en-US" sz="1200" dirty="0">
              <a:solidFill>
                <a:srgbClr val="0000FF"/>
              </a:solidFill>
              <a:latin typeface="Arial" panose="020B0604020202020204" pitchFamily="34" charset="0"/>
              <a:cs typeface="Arial" panose="020B0604020202020204" pitchFamily="34" charset="0"/>
            </a:endParaRPr>
          </a:p>
          <a:p>
            <a:pPr algn="ctr">
              <a:spcBef>
                <a:spcPct val="0"/>
              </a:spcBef>
            </a:pPr>
            <a:r>
              <a:rPr lang="en-US" altLang="en-US" dirty="0">
                <a:solidFill>
                  <a:srgbClr val="7F7F7F"/>
                </a:solidFill>
                <a:latin typeface="Arial" panose="020B0604020202020204" pitchFamily="34" charset="0"/>
                <a:cs typeface="Arial" panose="020B0604020202020204" pitchFamily="34" charset="0"/>
              </a:rPr>
              <a:t>In the Houston region, for the week </a:t>
            </a:r>
            <a:r>
              <a:rPr lang="en-US" altLang="en-US" dirty="0" smtClean="0">
                <a:solidFill>
                  <a:srgbClr val="7F7F7F"/>
                </a:solidFill>
                <a:latin typeface="Arial" panose="020B0604020202020204" pitchFamily="34" charset="0"/>
                <a:cs typeface="Arial" panose="020B0604020202020204" pitchFamily="34" charset="0"/>
              </a:rPr>
              <a:t>ending July 5:</a:t>
            </a:r>
            <a:endParaRPr lang="en-US" altLang="en-US" dirty="0">
              <a:solidFill>
                <a:srgbClr val="7F7F7F"/>
              </a:solidFill>
              <a:latin typeface="Arial" panose="020B0604020202020204" pitchFamily="34" charset="0"/>
              <a:cs typeface="Arial" panose="020B0604020202020204" pitchFamily="34" charset="0"/>
            </a:endParaRPr>
          </a:p>
          <a:p>
            <a:pPr algn="ctr">
              <a:spcBef>
                <a:spcPct val="0"/>
              </a:spcBef>
            </a:pPr>
            <a:r>
              <a:rPr lang="en-US" altLang="en-US" dirty="0">
                <a:solidFill>
                  <a:srgbClr val="7F7F7F"/>
                </a:solidFill>
                <a:latin typeface="Arial" panose="020B0604020202020204" pitchFamily="34" charset="0"/>
                <a:cs typeface="Arial" panose="020B0604020202020204" pitchFamily="34" charset="0"/>
              </a:rPr>
              <a:t> • New Listings </a:t>
            </a:r>
            <a:r>
              <a:rPr lang="en-US" altLang="en-US" dirty="0" smtClean="0">
                <a:solidFill>
                  <a:srgbClr val="7F7F7F"/>
                </a:solidFill>
                <a:latin typeface="Arial" panose="020B0604020202020204" pitchFamily="34" charset="0"/>
                <a:cs typeface="Arial" panose="020B0604020202020204" pitchFamily="34" charset="0"/>
              </a:rPr>
              <a:t>increased 8.1% </a:t>
            </a:r>
            <a:r>
              <a:rPr lang="en-US" altLang="en-US" dirty="0">
                <a:solidFill>
                  <a:srgbClr val="7F7F7F"/>
                </a:solidFill>
                <a:latin typeface="Arial" panose="020B0604020202020204" pitchFamily="34" charset="0"/>
                <a:cs typeface="Arial" panose="020B0604020202020204" pitchFamily="34" charset="0"/>
              </a:rPr>
              <a:t>to </a:t>
            </a:r>
            <a:r>
              <a:rPr lang="en-US" altLang="en-US" dirty="0" smtClean="0">
                <a:solidFill>
                  <a:srgbClr val="7F7F7F"/>
                </a:solidFill>
                <a:latin typeface="Arial" panose="020B0604020202020204" pitchFamily="34" charset="0"/>
                <a:cs typeface="Arial" panose="020B0604020202020204" pitchFamily="34" charset="0"/>
              </a:rPr>
              <a:t>2,672</a:t>
            </a:r>
            <a:endParaRPr lang="en-US" altLang="en-US" dirty="0">
              <a:solidFill>
                <a:srgbClr val="7F7F7F"/>
              </a:solidFill>
              <a:latin typeface="Arial" panose="020B0604020202020204" pitchFamily="34" charset="0"/>
              <a:cs typeface="Arial" panose="020B0604020202020204" pitchFamily="34" charset="0"/>
            </a:endParaRPr>
          </a:p>
          <a:p>
            <a:pPr algn="ctr">
              <a:spcBef>
                <a:spcPct val="0"/>
              </a:spcBef>
            </a:pPr>
            <a:r>
              <a:rPr lang="en-US" altLang="en-US" dirty="0">
                <a:solidFill>
                  <a:srgbClr val="7F7F7F"/>
                </a:solidFill>
                <a:latin typeface="Arial" panose="020B0604020202020204" pitchFamily="34" charset="0"/>
                <a:cs typeface="Arial" panose="020B0604020202020204" pitchFamily="34" charset="0"/>
              </a:rPr>
              <a:t>• Pending Sales increased </a:t>
            </a:r>
            <a:r>
              <a:rPr lang="en-US" altLang="en-US" dirty="0" smtClean="0">
                <a:solidFill>
                  <a:srgbClr val="7F7F7F"/>
                </a:solidFill>
                <a:latin typeface="Arial" panose="020B0604020202020204" pitchFamily="34" charset="0"/>
                <a:cs typeface="Arial" panose="020B0604020202020204" pitchFamily="34" charset="0"/>
              </a:rPr>
              <a:t>11.1% </a:t>
            </a:r>
            <a:r>
              <a:rPr lang="en-US" altLang="en-US" dirty="0">
                <a:solidFill>
                  <a:srgbClr val="7F7F7F"/>
                </a:solidFill>
                <a:latin typeface="Arial" panose="020B0604020202020204" pitchFamily="34" charset="0"/>
                <a:cs typeface="Arial" panose="020B0604020202020204" pitchFamily="34" charset="0"/>
              </a:rPr>
              <a:t>to </a:t>
            </a:r>
            <a:r>
              <a:rPr lang="en-US" altLang="en-US" dirty="0" smtClean="0">
                <a:solidFill>
                  <a:srgbClr val="7F7F7F"/>
                </a:solidFill>
                <a:latin typeface="Arial" panose="020B0604020202020204" pitchFamily="34" charset="0"/>
                <a:cs typeface="Arial" panose="020B0604020202020204" pitchFamily="34" charset="0"/>
              </a:rPr>
              <a:t>1,860</a:t>
            </a:r>
            <a:endParaRPr lang="en-US" altLang="en-US" dirty="0">
              <a:solidFill>
                <a:srgbClr val="7F7F7F"/>
              </a:solidFill>
              <a:latin typeface="Arial" panose="020B0604020202020204" pitchFamily="34" charset="0"/>
              <a:cs typeface="Arial" panose="020B0604020202020204" pitchFamily="34" charset="0"/>
            </a:endParaRPr>
          </a:p>
          <a:p>
            <a:pPr algn="ctr">
              <a:spcBef>
                <a:spcPct val="0"/>
              </a:spcBef>
            </a:pPr>
            <a:r>
              <a:rPr lang="en-US" altLang="en-US" dirty="0">
                <a:solidFill>
                  <a:srgbClr val="7F7F7F"/>
                </a:solidFill>
                <a:latin typeface="Arial" panose="020B0604020202020204" pitchFamily="34" charset="0"/>
                <a:cs typeface="Arial" panose="020B0604020202020204" pitchFamily="34" charset="0"/>
              </a:rPr>
              <a:t>• Closed Sales </a:t>
            </a:r>
            <a:r>
              <a:rPr lang="en-US" altLang="en-US" dirty="0" smtClean="0">
                <a:solidFill>
                  <a:srgbClr val="7F7F7F"/>
                </a:solidFill>
                <a:latin typeface="Arial" panose="020B0604020202020204" pitchFamily="34" charset="0"/>
                <a:cs typeface="Arial" panose="020B0604020202020204" pitchFamily="34" charset="0"/>
              </a:rPr>
              <a:t>increased 5.6% </a:t>
            </a:r>
            <a:r>
              <a:rPr lang="en-US" altLang="en-US" dirty="0">
                <a:solidFill>
                  <a:srgbClr val="7F7F7F"/>
                </a:solidFill>
                <a:latin typeface="Arial" panose="020B0604020202020204" pitchFamily="34" charset="0"/>
                <a:cs typeface="Arial" panose="020B0604020202020204" pitchFamily="34" charset="0"/>
              </a:rPr>
              <a:t>to </a:t>
            </a:r>
            <a:r>
              <a:rPr lang="en-US" altLang="en-US" dirty="0" smtClean="0">
                <a:solidFill>
                  <a:srgbClr val="7F7F7F"/>
                </a:solidFill>
                <a:latin typeface="Arial" panose="020B0604020202020204" pitchFamily="34" charset="0"/>
                <a:cs typeface="Arial" panose="020B0604020202020204" pitchFamily="34" charset="0"/>
              </a:rPr>
              <a:t>2,071</a:t>
            </a:r>
            <a:endParaRPr lang="en-US" altLang="en-US" dirty="0">
              <a:solidFill>
                <a:srgbClr val="7F7F7F"/>
              </a:solidFill>
              <a:latin typeface="Arial" panose="020B0604020202020204" pitchFamily="34" charset="0"/>
              <a:cs typeface="Arial" panose="020B0604020202020204" pitchFamily="34" charset="0"/>
            </a:endParaRPr>
          </a:p>
        </p:txBody>
      </p:sp>
      <p:sp>
        <p:nvSpPr>
          <p:cNvPr id="4" name="TextBox 3"/>
          <p:cNvSpPr txBox="1"/>
          <p:nvPr/>
        </p:nvSpPr>
        <p:spPr>
          <a:xfrm>
            <a:off x="233796" y="1304139"/>
            <a:ext cx="8676408" cy="646331"/>
          </a:xfrm>
          <a:prstGeom prst="rect">
            <a:avLst/>
          </a:prstGeom>
          <a:noFill/>
        </p:spPr>
        <p:txBody>
          <a:bodyPr wrap="square" rtlCol="0">
            <a:spAutoFit/>
          </a:bodyPr>
          <a:lstStyle/>
          <a:p>
            <a:pPr algn="ctr"/>
            <a:r>
              <a:rPr lang="en-US" sz="3600" b="1" dirty="0">
                <a:solidFill>
                  <a:srgbClr val="7F7F7F"/>
                </a:solidFill>
                <a:latin typeface="Times New Roman" pitchFamily="18" charset="0"/>
                <a:cs typeface="Times New Roman" pitchFamily="18" charset="0"/>
                <a:sym typeface="Times New Roman" pitchFamily="18" charset="0"/>
              </a:rPr>
              <a:t>Houston </a:t>
            </a:r>
            <a:r>
              <a:rPr lang="en-US" sz="3600" b="1" dirty="0" smtClean="0">
                <a:solidFill>
                  <a:srgbClr val="7F7F7F"/>
                </a:solidFill>
                <a:latin typeface="Times New Roman" pitchFamily="18" charset="0"/>
                <a:cs typeface="Times New Roman" pitchFamily="18" charset="0"/>
                <a:sym typeface="Times New Roman" pitchFamily="18" charset="0"/>
              </a:rPr>
              <a:t>Market Movements</a:t>
            </a:r>
            <a:endParaRPr lang="en-US" sz="3600" dirty="0">
              <a:solidFill>
                <a:srgbClr val="7F7F7F"/>
              </a:solidFill>
            </a:endParaRPr>
          </a:p>
        </p:txBody>
      </p:sp>
      <p:pic>
        <p:nvPicPr>
          <p:cNvPr id="8" name="Picture 7"/>
          <p:cNvPicPr>
            <a:picLocks noChangeAspect="1"/>
          </p:cNvPicPr>
          <p:nvPr/>
        </p:nvPicPr>
        <p:blipFill>
          <a:blip r:embed="rId2"/>
          <a:stretch>
            <a:fillRect/>
          </a:stretch>
        </p:blipFill>
        <p:spPr>
          <a:xfrm>
            <a:off x="654907" y="4366516"/>
            <a:ext cx="1772488" cy="360506"/>
          </a:xfrm>
          <a:prstGeom prst="rect">
            <a:avLst/>
          </a:prstGeom>
        </p:spPr>
      </p:pic>
      <p:pic>
        <p:nvPicPr>
          <p:cNvPr id="6" name="Picture 5"/>
          <p:cNvPicPr>
            <a:picLocks noChangeAspect="1"/>
          </p:cNvPicPr>
          <p:nvPr/>
        </p:nvPicPr>
        <p:blipFill>
          <a:blip r:embed="rId3"/>
          <a:stretch>
            <a:fillRect/>
          </a:stretch>
        </p:blipFill>
        <p:spPr>
          <a:xfrm>
            <a:off x="2735467" y="3692870"/>
            <a:ext cx="5755873" cy="1817342"/>
          </a:xfrm>
          <a:prstGeom prst="rect">
            <a:avLst/>
          </a:prstGeom>
        </p:spPr>
      </p:pic>
    </p:spTree>
    <p:extLst>
      <p:ext uri="{BB962C8B-B14F-4D97-AF65-F5344CB8AC3E}">
        <p14:creationId xmlns:p14="http://schemas.microsoft.com/office/powerpoint/2010/main" val="176641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28097"/>
            <a:ext cx="9144000" cy="1095254"/>
          </a:xfrm>
          <a:prstGeom prst="roundRect">
            <a:avLst/>
          </a:prstGeom>
          <a:solidFill>
            <a:srgbClr val="0A48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998" y="128097"/>
            <a:ext cx="7236005" cy="1095254"/>
          </a:xfrm>
        </p:spPr>
        <p:txBody>
          <a:bodyPr>
            <a:normAutofit fontScale="90000"/>
          </a:bodyPr>
          <a:lstStyle/>
          <a:p>
            <a:r>
              <a:rPr lang="en-US" sz="5400" dirty="0" smtClean="0">
                <a:solidFill>
                  <a:schemeClr val="bg1"/>
                </a:solidFill>
                <a:latin typeface="Arial"/>
                <a:cs typeface="Arial"/>
              </a:rPr>
              <a:t>The EDGE</a:t>
            </a:r>
            <a:r>
              <a:rPr lang="en-US" dirty="0" smtClean="0">
                <a:solidFill>
                  <a:schemeClr val="tx1">
                    <a:lumMod val="65000"/>
                    <a:lumOff val="35000"/>
                  </a:schemeClr>
                </a:solidFill>
                <a:latin typeface="Arial"/>
                <a:cs typeface="Arial"/>
              </a:rPr>
              <a:t/>
            </a:r>
            <a:br>
              <a:rPr lang="en-US" dirty="0" smtClean="0">
                <a:solidFill>
                  <a:schemeClr val="tx1">
                    <a:lumMod val="65000"/>
                    <a:lumOff val="35000"/>
                  </a:schemeClr>
                </a:solidFill>
                <a:latin typeface="Arial"/>
                <a:cs typeface="Arial"/>
              </a:rPr>
            </a:br>
            <a:r>
              <a:rPr lang="en-US" sz="1800" dirty="0" smtClean="0">
                <a:solidFill>
                  <a:schemeClr val="bg1"/>
                </a:solidFill>
                <a:latin typeface="Arial"/>
                <a:cs typeface="Arial"/>
              </a:rPr>
              <a:t>Information and news that gives you an edge in the real estate business</a:t>
            </a:r>
            <a:endParaRPr lang="en-US" sz="1800" dirty="0">
              <a:solidFill>
                <a:schemeClr val="bg1"/>
              </a:solidFill>
              <a:latin typeface="Arial"/>
              <a:cs typeface="Arial"/>
            </a:endParaRPr>
          </a:p>
        </p:txBody>
      </p:sp>
      <p:sp>
        <p:nvSpPr>
          <p:cNvPr id="3" name="Rectangle 2"/>
          <p:cNvSpPr/>
          <p:nvPr/>
        </p:nvSpPr>
        <p:spPr>
          <a:xfrm>
            <a:off x="396821" y="1927834"/>
            <a:ext cx="8144505" cy="5109091"/>
          </a:xfrm>
          <a:prstGeom prst="rect">
            <a:avLst/>
          </a:prstGeom>
        </p:spPr>
        <p:txBody>
          <a:bodyPr wrap="square">
            <a:spAutoFit/>
          </a:bodyPr>
          <a:lstStyle/>
          <a:p>
            <a:pPr algn="ctr">
              <a:buFontTx/>
              <a:buNone/>
              <a:defRPr/>
            </a:pPr>
            <a:r>
              <a:rPr lang="en-US" altLang="en-US" b="1" u="sng" dirty="0" smtClean="0">
                <a:solidFill>
                  <a:srgbClr val="7F7F7F"/>
                </a:solidFill>
                <a:latin typeface="Arial" panose="020B0604020202020204" pitchFamily="34" charset="0"/>
                <a:cs typeface="Arial" panose="020B0604020202020204" pitchFamily="34" charset="0"/>
              </a:rPr>
              <a:t>Social Media Pro (SMP)</a:t>
            </a:r>
            <a:endParaRPr lang="en-US" altLang="en-US" b="1" u="sng" dirty="0">
              <a:solidFill>
                <a:srgbClr val="7F7F7F"/>
              </a:solidFill>
              <a:latin typeface="Arial" panose="020B0604020202020204" pitchFamily="34" charset="0"/>
              <a:cs typeface="Arial" panose="020B0604020202020204" pitchFamily="34" charset="0"/>
            </a:endParaRPr>
          </a:p>
          <a:p>
            <a:pPr>
              <a:spcBef>
                <a:spcPct val="0"/>
              </a:spcBef>
              <a:defRPr/>
            </a:pPr>
            <a:endParaRPr lang="en-US" altLang="en-US" dirty="0" smtClean="0">
              <a:solidFill>
                <a:srgbClr val="7F7F7F"/>
              </a:solidFill>
              <a:latin typeface="Arial" panose="020B0604020202020204" pitchFamily="34" charset="0"/>
              <a:cs typeface="Arial" panose="020B0604020202020204" pitchFamily="34" charset="0"/>
            </a:endParaRPr>
          </a:p>
          <a:p>
            <a:pPr>
              <a:buFontTx/>
              <a:buNone/>
            </a:pPr>
            <a:r>
              <a:rPr lang="en-US" altLang="en-US" dirty="0">
                <a:solidFill>
                  <a:srgbClr val="7F7F7F"/>
                </a:solidFill>
                <a:latin typeface="Arial" panose="020B0604020202020204" pitchFamily="34" charset="0"/>
                <a:cs typeface="Arial" panose="020B0604020202020204" pitchFamily="34" charset="0"/>
              </a:rPr>
              <a:t>This hands-on course will help REALTORS</a:t>
            </a:r>
            <a:r>
              <a:rPr lang="en-US" altLang="en-US" baseline="30000" dirty="0">
                <a:solidFill>
                  <a:srgbClr val="7F7F7F"/>
                </a:solidFill>
                <a:latin typeface="Arial" panose="020B0604020202020204" pitchFamily="34" charset="0"/>
                <a:cs typeface="Arial" panose="020B0604020202020204" pitchFamily="34" charset="0"/>
              </a:rPr>
              <a:t>®</a:t>
            </a:r>
            <a:r>
              <a:rPr lang="en-US" altLang="en-US" dirty="0">
                <a:solidFill>
                  <a:srgbClr val="7F7F7F"/>
                </a:solidFill>
                <a:latin typeface="Arial" panose="020B0604020202020204" pitchFamily="34" charset="0"/>
                <a:cs typeface="Arial" panose="020B0604020202020204" pitchFamily="34" charset="0"/>
              </a:rPr>
              <a:t> better understand the marketing capabilities that social media can provide. Students will learn how to brand themselves and use social media to get more exposure for their listings. </a:t>
            </a:r>
          </a:p>
          <a:p>
            <a:pPr>
              <a:buFontTx/>
              <a:buNone/>
            </a:pPr>
            <a:r>
              <a:rPr lang="en-US" altLang="en-US" dirty="0" smtClean="0">
                <a:solidFill>
                  <a:srgbClr val="7F7F7F"/>
                </a:solidFill>
                <a:latin typeface="Arial" panose="020B0604020202020204" pitchFamily="34" charset="0"/>
                <a:cs typeface="Arial" panose="020B0604020202020204" pitchFamily="34" charset="0"/>
              </a:rPr>
              <a:t>The course covers a </a:t>
            </a:r>
            <a:r>
              <a:rPr lang="en-US" altLang="en-US" dirty="0">
                <a:solidFill>
                  <a:srgbClr val="7F7F7F"/>
                </a:solidFill>
                <a:latin typeface="Arial" panose="020B0604020202020204" pitchFamily="34" charset="0"/>
                <a:cs typeface="Arial" panose="020B0604020202020204" pitchFamily="34" charset="0"/>
              </a:rPr>
              <a:t>broad array of different social media platforms and mobile applications, giving REALTORS</a:t>
            </a:r>
            <a:r>
              <a:rPr lang="en-US" altLang="en-US" baseline="30000" dirty="0">
                <a:solidFill>
                  <a:srgbClr val="7F7F7F"/>
                </a:solidFill>
                <a:latin typeface="Arial" panose="020B0604020202020204" pitchFamily="34" charset="0"/>
                <a:cs typeface="Arial" panose="020B0604020202020204" pitchFamily="34" charset="0"/>
              </a:rPr>
              <a:t>®</a:t>
            </a:r>
            <a:r>
              <a:rPr lang="en-US" altLang="en-US" dirty="0">
                <a:solidFill>
                  <a:srgbClr val="7F7F7F"/>
                </a:solidFill>
                <a:latin typeface="Arial" panose="020B0604020202020204" pitchFamily="34" charset="0"/>
                <a:cs typeface="Arial" panose="020B0604020202020204" pitchFamily="34" charset="0"/>
              </a:rPr>
              <a:t> multiple options for marketing. Upon </a:t>
            </a:r>
            <a:r>
              <a:rPr lang="en-US" altLang="en-US" dirty="0" smtClean="0">
                <a:solidFill>
                  <a:srgbClr val="7F7F7F"/>
                </a:solidFill>
                <a:latin typeface="Arial" panose="020B0604020202020204" pitchFamily="34" charset="0"/>
                <a:cs typeface="Arial" panose="020B0604020202020204" pitchFamily="34" charset="0"/>
              </a:rPr>
              <a:t>completion, </a:t>
            </a:r>
            <a:r>
              <a:rPr lang="en-US" altLang="en-US" dirty="0">
                <a:solidFill>
                  <a:srgbClr val="7F7F7F"/>
                </a:solidFill>
                <a:latin typeface="Arial" panose="020B0604020202020204" pitchFamily="34" charset="0"/>
                <a:cs typeface="Arial" panose="020B0604020202020204" pitchFamily="34" charset="0"/>
              </a:rPr>
              <a:t>students will receive their Social Media Pro (SMP) certification. </a:t>
            </a:r>
            <a:endParaRPr lang="en-US" altLang="en-US" dirty="0" smtClean="0">
              <a:solidFill>
                <a:srgbClr val="7F7F7F"/>
              </a:solidFill>
              <a:latin typeface="Arial" panose="020B0604020202020204" pitchFamily="34" charset="0"/>
              <a:cs typeface="Arial" panose="020B0604020202020204" pitchFamily="34" charset="0"/>
            </a:endParaRPr>
          </a:p>
          <a:p>
            <a:pPr>
              <a:buFontTx/>
              <a:buNone/>
            </a:pPr>
            <a:endParaRPr lang="en-US" altLang="en-US" sz="1000" dirty="0">
              <a:solidFill>
                <a:srgbClr val="7F7F7F"/>
              </a:solidFill>
              <a:latin typeface="Arial" panose="020B0604020202020204" pitchFamily="34" charset="0"/>
              <a:cs typeface="Arial" panose="020B0604020202020204" pitchFamily="34" charset="0"/>
            </a:endParaRPr>
          </a:p>
          <a:p>
            <a:pPr>
              <a:buFontTx/>
              <a:buNone/>
            </a:pPr>
            <a:r>
              <a:rPr lang="en-US" altLang="en-US" i="1" dirty="0">
                <a:solidFill>
                  <a:srgbClr val="7F7F7F"/>
                </a:solidFill>
                <a:latin typeface="Arial" panose="020B0604020202020204" pitchFamily="34" charset="0"/>
                <a:cs typeface="Arial" panose="020B0604020202020204" pitchFamily="34" charset="0"/>
              </a:rPr>
              <a:t>Laptops or tablets are required for SMP classes held at the Fort Bend location, and </a:t>
            </a:r>
            <a:r>
              <a:rPr lang="en-US" altLang="en-US" i="1" dirty="0" smtClean="0">
                <a:solidFill>
                  <a:srgbClr val="7F7F7F"/>
                </a:solidFill>
                <a:latin typeface="Arial" panose="020B0604020202020204" pitchFamily="34" charset="0"/>
                <a:cs typeface="Arial" panose="020B0604020202020204" pitchFamily="34" charset="0"/>
              </a:rPr>
              <a:t>are welcome </a:t>
            </a:r>
            <a:r>
              <a:rPr lang="en-US" altLang="en-US" i="1" dirty="0">
                <a:solidFill>
                  <a:srgbClr val="7F7F7F"/>
                </a:solidFill>
                <a:latin typeface="Arial" panose="020B0604020202020204" pitchFamily="34" charset="0"/>
                <a:cs typeface="Arial" panose="020B0604020202020204" pitchFamily="34" charset="0"/>
              </a:rPr>
              <a:t>but not required at all other HAR locations. </a:t>
            </a:r>
          </a:p>
          <a:p>
            <a:pPr>
              <a:spcBef>
                <a:spcPct val="0"/>
              </a:spcBef>
              <a:defRPr/>
            </a:pPr>
            <a:endParaRPr lang="en-US" altLang="en-US" sz="900" dirty="0" smtClean="0">
              <a:solidFill>
                <a:srgbClr val="7F7F7F"/>
              </a:solidFill>
              <a:latin typeface="Arial" panose="020B0604020202020204" pitchFamily="34" charset="0"/>
              <a:cs typeface="Arial" panose="020B0604020202020204" pitchFamily="34" charset="0"/>
            </a:endParaRPr>
          </a:p>
          <a:p>
            <a:pPr>
              <a:spcBef>
                <a:spcPct val="0"/>
              </a:spcBef>
              <a:defRPr/>
            </a:pPr>
            <a:r>
              <a:rPr lang="en-US" altLang="en-US" sz="1600" b="1" dirty="0" smtClean="0">
                <a:solidFill>
                  <a:srgbClr val="7F7F7F"/>
                </a:solidFill>
                <a:latin typeface="Arial" panose="020B0604020202020204" pitchFamily="34" charset="0"/>
                <a:cs typeface="Arial" panose="020B0604020202020204" pitchFamily="34" charset="0"/>
              </a:rPr>
              <a:t>				</a:t>
            </a:r>
            <a:r>
              <a:rPr lang="en-US" altLang="en-US" sz="1700" b="1" dirty="0" smtClean="0">
                <a:solidFill>
                  <a:srgbClr val="7F7F7F"/>
                </a:solidFill>
                <a:latin typeface="Arial" panose="020B0604020202020204" pitchFamily="34" charset="0"/>
                <a:cs typeface="Arial" panose="020B0604020202020204" pitchFamily="34" charset="0"/>
              </a:rPr>
              <a:t>Date</a:t>
            </a:r>
            <a:r>
              <a:rPr lang="en-US" altLang="en-US" sz="1700" b="1" dirty="0">
                <a:solidFill>
                  <a:srgbClr val="7F7F7F"/>
                </a:solidFill>
                <a:latin typeface="Arial" panose="020B0604020202020204" pitchFamily="34" charset="0"/>
                <a:cs typeface="Arial" panose="020B0604020202020204" pitchFamily="34" charset="0"/>
              </a:rPr>
              <a:t>:  </a:t>
            </a:r>
            <a:r>
              <a:rPr lang="en-US" altLang="en-US" sz="1700" dirty="0" smtClean="0">
                <a:solidFill>
                  <a:srgbClr val="7F7F7F"/>
                </a:solidFill>
                <a:latin typeface="Arial" panose="020B0604020202020204" pitchFamily="34" charset="0"/>
                <a:cs typeface="Arial" panose="020B0604020202020204" pitchFamily="34" charset="0"/>
              </a:rPr>
              <a:t>Wednesday &amp; Thursday, July 29 &amp; 30</a:t>
            </a:r>
            <a:endParaRPr lang="en-US" altLang="en-US" sz="1700" dirty="0">
              <a:solidFill>
                <a:srgbClr val="7F7F7F"/>
              </a:solidFill>
              <a:latin typeface="Arial" panose="020B0604020202020204" pitchFamily="34" charset="0"/>
              <a:cs typeface="Arial" panose="020B0604020202020204" pitchFamily="34" charset="0"/>
            </a:endParaRPr>
          </a:p>
          <a:p>
            <a:pPr>
              <a:spcBef>
                <a:spcPct val="0"/>
              </a:spcBef>
              <a:defRPr/>
            </a:pPr>
            <a:r>
              <a:rPr lang="en-US" altLang="en-US" sz="1700" b="1" dirty="0">
                <a:solidFill>
                  <a:srgbClr val="7F7F7F"/>
                </a:solidFill>
                <a:latin typeface="Arial" panose="020B0604020202020204" pitchFamily="34" charset="0"/>
                <a:cs typeface="Arial" panose="020B0604020202020204" pitchFamily="34" charset="0"/>
              </a:rPr>
              <a:t>				</a:t>
            </a:r>
            <a:r>
              <a:rPr lang="en-US" altLang="en-US" sz="1700" b="1" dirty="0" smtClean="0">
                <a:solidFill>
                  <a:srgbClr val="7F7F7F"/>
                </a:solidFill>
                <a:latin typeface="Arial" panose="020B0604020202020204" pitchFamily="34" charset="0"/>
                <a:cs typeface="Arial" panose="020B0604020202020204" pitchFamily="34" charset="0"/>
              </a:rPr>
              <a:t>Location</a:t>
            </a:r>
            <a:r>
              <a:rPr lang="en-US" altLang="en-US" sz="1700" b="1" dirty="0">
                <a:solidFill>
                  <a:srgbClr val="7F7F7F"/>
                </a:solidFill>
                <a:latin typeface="Arial" panose="020B0604020202020204" pitchFamily="34" charset="0"/>
                <a:cs typeface="Arial" panose="020B0604020202020204" pitchFamily="34" charset="0"/>
              </a:rPr>
              <a:t>:</a:t>
            </a:r>
            <a:r>
              <a:rPr lang="en-US" altLang="en-US" sz="1700" dirty="0">
                <a:solidFill>
                  <a:srgbClr val="7F7F7F"/>
                </a:solidFill>
                <a:latin typeface="Arial" panose="020B0604020202020204" pitchFamily="34" charset="0"/>
                <a:cs typeface="Arial" panose="020B0604020202020204" pitchFamily="34" charset="0"/>
              </a:rPr>
              <a:t>  </a:t>
            </a:r>
            <a:r>
              <a:rPr lang="en-US" altLang="en-US" sz="1700" dirty="0" smtClean="0">
                <a:solidFill>
                  <a:srgbClr val="7F7F7F"/>
                </a:solidFill>
                <a:latin typeface="Arial" panose="020B0604020202020204" pitchFamily="34" charset="0"/>
                <a:cs typeface="Arial" panose="020B0604020202020204" pitchFamily="34" charset="0"/>
              </a:rPr>
              <a:t>HAR Central</a:t>
            </a:r>
          </a:p>
          <a:p>
            <a:pPr>
              <a:spcBef>
                <a:spcPct val="0"/>
              </a:spcBef>
              <a:defRPr/>
            </a:pPr>
            <a:r>
              <a:rPr lang="en-US" altLang="en-US" sz="1700" dirty="0">
                <a:solidFill>
                  <a:srgbClr val="7F7F7F"/>
                </a:solidFill>
                <a:latin typeface="Arial" panose="020B0604020202020204" pitchFamily="34" charset="0"/>
                <a:cs typeface="Arial" panose="020B0604020202020204" pitchFamily="34" charset="0"/>
              </a:rPr>
              <a:t>	</a:t>
            </a:r>
            <a:r>
              <a:rPr lang="en-US" altLang="en-US" sz="1700" dirty="0" smtClean="0">
                <a:solidFill>
                  <a:srgbClr val="7F7F7F"/>
                </a:solidFill>
                <a:latin typeface="Arial" panose="020B0604020202020204" pitchFamily="34" charset="0"/>
                <a:cs typeface="Arial" panose="020B0604020202020204" pitchFamily="34" charset="0"/>
              </a:rPr>
              <a:t>			</a:t>
            </a:r>
            <a:r>
              <a:rPr lang="en-US" altLang="en-US" sz="1700" b="1" dirty="0" smtClean="0">
                <a:solidFill>
                  <a:srgbClr val="7F7F7F"/>
                </a:solidFill>
                <a:latin typeface="Arial" panose="020B0604020202020204" pitchFamily="34" charset="0"/>
                <a:cs typeface="Arial" panose="020B0604020202020204" pitchFamily="34" charset="0"/>
              </a:rPr>
              <a:t>Time:  </a:t>
            </a:r>
            <a:r>
              <a:rPr lang="en-US" altLang="en-US" sz="1700" dirty="0" smtClean="0">
                <a:solidFill>
                  <a:srgbClr val="7F7F7F"/>
                </a:solidFill>
                <a:latin typeface="Arial" panose="020B0604020202020204" pitchFamily="34" charset="0"/>
                <a:cs typeface="Arial" panose="020B0604020202020204" pitchFamily="34" charset="0"/>
              </a:rPr>
              <a:t>9 a.m. to 4 p.m.</a:t>
            </a:r>
          </a:p>
          <a:p>
            <a:pPr>
              <a:spcBef>
                <a:spcPct val="0"/>
              </a:spcBef>
              <a:defRPr/>
            </a:pPr>
            <a:r>
              <a:rPr lang="en-US" altLang="en-US" sz="1700" b="1" dirty="0">
                <a:solidFill>
                  <a:srgbClr val="7F7F7F"/>
                </a:solidFill>
                <a:latin typeface="Arial" panose="020B0604020202020204" pitchFamily="34" charset="0"/>
                <a:cs typeface="Arial" panose="020B0604020202020204" pitchFamily="34" charset="0"/>
              </a:rPr>
              <a:t>				Investment:  </a:t>
            </a:r>
            <a:r>
              <a:rPr lang="en-US" altLang="en-US" sz="1700" dirty="0" smtClean="0">
                <a:solidFill>
                  <a:srgbClr val="7F7F7F"/>
                </a:solidFill>
                <a:latin typeface="Arial" panose="020B0604020202020204" pitchFamily="34" charset="0"/>
                <a:cs typeface="Arial" panose="020B0604020202020204" pitchFamily="34" charset="0"/>
              </a:rPr>
              <a:t>$149</a:t>
            </a:r>
          </a:p>
          <a:p>
            <a:pPr>
              <a:spcBef>
                <a:spcPct val="0"/>
              </a:spcBef>
              <a:defRPr/>
            </a:pPr>
            <a:endParaRPr lang="en-US" altLang="en-US" sz="900" dirty="0" smtClean="0">
              <a:solidFill>
                <a:srgbClr val="7F7F7F"/>
              </a:solidFill>
              <a:latin typeface="Arial" panose="020B0604020202020204" pitchFamily="34" charset="0"/>
              <a:cs typeface="Arial" panose="020B0604020202020204" pitchFamily="34" charset="0"/>
            </a:endParaRPr>
          </a:p>
          <a:p>
            <a:pPr>
              <a:spcBef>
                <a:spcPct val="0"/>
              </a:spcBef>
              <a:defRPr/>
            </a:pPr>
            <a:endParaRPr lang="en-US" altLang="en-US" sz="900" dirty="0">
              <a:solidFill>
                <a:srgbClr val="7F7F7F"/>
              </a:solidFill>
              <a:latin typeface="Arial" panose="020B0604020202020204" pitchFamily="34" charset="0"/>
              <a:cs typeface="Arial" panose="020B0604020202020204" pitchFamily="34" charset="0"/>
            </a:endParaRPr>
          </a:p>
          <a:p>
            <a:pPr>
              <a:spcBef>
                <a:spcPct val="0"/>
              </a:spcBef>
              <a:defRPr/>
            </a:pPr>
            <a:r>
              <a:rPr lang="en-US" altLang="en-US" sz="1600" b="1" dirty="0" smtClean="0">
                <a:solidFill>
                  <a:srgbClr val="7F7F7F"/>
                </a:solidFill>
                <a:latin typeface="Arial" panose="020B0604020202020204" pitchFamily="34" charset="0"/>
                <a:cs typeface="Arial" panose="020B0604020202020204" pitchFamily="34" charset="0"/>
              </a:rPr>
              <a:t>Register at </a:t>
            </a:r>
            <a:r>
              <a:rPr lang="en-US" altLang="en-US" sz="1600" b="1" dirty="0" smtClean="0">
                <a:solidFill>
                  <a:srgbClr val="7F7F7F"/>
                </a:solidFill>
                <a:latin typeface="Arial" panose="020B0604020202020204" pitchFamily="34" charset="0"/>
                <a:cs typeface="Arial" panose="020B0604020202020204" pitchFamily="34" charset="0"/>
                <a:hlinkClick r:id="rId2"/>
              </a:rPr>
              <a:t>www.har.com/edu</a:t>
            </a:r>
            <a:r>
              <a:rPr lang="en-US" altLang="en-US" sz="1600" b="1" dirty="0" smtClean="0">
                <a:solidFill>
                  <a:srgbClr val="7F7F7F"/>
                </a:solidFill>
                <a:latin typeface="Arial" panose="020B0604020202020204" pitchFamily="34" charset="0"/>
                <a:cs typeface="Arial" panose="020B0604020202020204" pitchFamily="34" charset="0"/>
              </a:rPr>
              <a:t>		Questions? Please call 713.629.1900 ext. </a:t>
            </a:r>
            <a:r>
              <a:rPr lang="en-US" altLang="en-US" sz="1600" b="1" dirty="0">
                <a:solidFill>
                  <a:srgbClr val="7F7F7F"/>
                </a:solidFill>
                <a:latin typeface="Arial" panose="020B0604020202020204" pitchFamily="34" charset="0"/>
                <a:cs typeface="Arial" panose="020B0604020202020204" pitchFamily="34" charset="0"/>
              </a:rPr>
              <a:t>6</a:t>
            </a:r>
          </a:p>
          <a:p>
            <a:pPr>
              <a:spcBef>
                <a:spcPct val="0"/>
              </a:spcBef>
              <a:defRPr/>
            </a:pPr>
            <a:endParaRPr lang="en-US" altLang="en-US" sz="1700" dirty="0" smtClean="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396821" y="1322283"/>
            <a:ext cx="8447809" cy="569387"/>
          </a:xfrm>
          <a:prstGeom prst="rect">
            <a:avLst/>
          </a:prstGeom>
          <a:noFill/>
        </p:spPr>
        <p:txBody>
          <a:bodyPr wrap="square" rtlCol="0">
            <a:spAutoFit/>
          </a:bodyPr>
          <a:lstStyle/>
          <a:p>
            <a:pPr algn="ctr">
              <a:lnSpc>
                <a:spcPts val="3600"/>
              </a:lnSpc>
              <a:spcBef>
                <a:spcPct val="0"/>
              </a:spcBef>
            </a:pPr>
            <a:r>
              <a:rPr lang="en-US" altLang="en-US" sz="3600" b="1" dirty="0">
                <a:solidFill>
                  <a:srgbClr val="7F7F7F"/>
                </a:solidFill>
                <a:latin typeface="Times New Roman" panose="02020603050405020304" pitchFamily="18" charset="0"/>
                <a:cs typeface="Times New Roman" panose="02020603050405020304" pitchFamily="18" charset="0"/>
                <a:sym typeface="Times New Roman" panose="02020603050405020304" pitchFamily="18" charset="0"/>
              </a:rPr>
              <a:t>Get the Social Media Advantage</a:t>
            </a:r>
          </a:p>
        </p:txBody>
      </p:sp>
    </p:spTree>
    <p:extLst>
      <p:ext uri="{BB962C8B-B14F-4D97-AF65-F5344CB8AC3E}">
        <p14:creationId xmlns:p14="http://schemas.microsoft.com/office/powerpoint/2010/main" val="219516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849</TotalTime>
  <Words>625</Words>
  <Application>Microsoft Macintosh PowerPoint</Application>
  <PresentationFormat>On-screen Show (4:3)</PresentationFormat>
  <Paragraphs>61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EDGE Information and news that gives you an edge in the real estate business</vt:lpstr>
      <vt:lpstr>The EDGE Information and news that gives you an edge in the real estate business</vt:lpstr>
      <vt:lpstr>The EDGE Information and news that gives you an edge in the real estate business</vt:lpstr>
      <vt:lpstr>The EDGE Information and news that gives you an edge in the real estate business</vt:lpstr>
      <vt:lpstr>The EDGE Information and news that gives you an edge in the real estate business</vt:lpstr>
      <vt:lpstr>The EDGE Information and news that gives you an edge in the real estate business</vt:lpstr>
    </vt:vector>
  </TitlesOfParts>
  <Company>Houston Association of Realtors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 Staff</dc:creator>
  <cp:lastModifiedBy>HAR Staff</cp:lastModifiedBy>
  <cp:revision>53</cp:revision>
  <dcterms:created xsi:type="dcterms:W3CDTF">2015-03-09T14:37:13Z</dcterms:created>
  <dcterms:modified xsi:type="dcterms:W3CDTF">2015-07-13T20:41:08Z</dcterms:modified>
</cp:coreProperties>
</file>